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embeddings/oleObject1.bin" ContentType="application/vnd.openxmlformats-officedocument.oleObject"/>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2" r:id="rId1"/>
    <p:sldMasterId id="2147483687" r:id="rId2"/>
  </p:sldMasterIdLst>
  <p:notesMasterIdLst>
    <p:notesMasterId r:id="rId32"/>
  </p:notesMasterIdLst>
  <p:handoutMasterIdLst>
    <p:handoutMasterId r:id="rId33"/>
  </p:handoutMasterIdLst>
  <p:sldIdLst>
    <p:sldId id="389" r:id="rId3"/>
    <p:sldId id="390" r:id="rId4"/>
    <p:sldId id="369" r:id="rId5"/>
    <p:sldId id="387" r:id="rId6"/>
    <p:sldId id="371" r:id="rId7"/>
    <p:sldId id="372" r:id="rId8"/>
    <p:sldId id="373" r:id="rId9"/>
    <p:sldId id="374" r:id="rId10"/>
    <p:sldId id="375" r:id="rId11"/>
    <p:sldId id="376" r:id="rId12"/>
    <p:sldId id="415" r:id="rId13"/>
    <p:sldId id="398" r:id="rId14"/>
    <p:sldId id="416" r:id="rId15"/>
    <p:sldId id="417" r:id="rId16"/>
    <p:sldId id="418" r:id="rId17"/>
    <p:sldId id="394" r:id="rId18"/>
    <p:sldId id="396" r:id="rId19"/>
    <p:sldId id="419" r:id="rId20"/>
    <p:sldId id="420" r:id="rId21"/>
    <p:sldId id="402" r:id="rId22"/>
    <p:sldId id="401" r:id="rId23"/>
    <p:sldId id="377" r:id="rId24"/>
    <p:sldId id="378" r:id="rId25"/>
    <p:sldId id="379" r:id="rId26"/>
    <p:sldId id="380" r:id="rId27"/>
    <p:sldId id="381" r:id="rId28"/>
    <p:sldId id="421" r:id="rId29"/>
    <p:sldId id="388" r:id="rId30"/>
    <p:sldId id="382" r:id="rId31"/>
  </p:sldIdLst>
  <p:sldSz cx="9144000" cy="6858000" type="screen4x3"/>
  <p:notesSz cx="7010400" cy="9223375"/>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2F3D"/>
    <a:srgbClr val="17176B"/>
    <a:srgbClr val="8241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42" autoAdjust="0"/>
    <p:restoredTop sz="91524" autoAdjust="0"/>
  </p:normalViewPr>
  <p:slideViewPr>
    <p:cSldViewPr>
      <p:cViewPr varScale="1">
        <p:scale>
          <a:sx n="67" d="100"/>
          <a:sy n="67" d="100"/>
        </p:scale>
        <p:origin x="-96" y="-48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7086"/>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notesMaster" Target="notesMasters/notesMaster1.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handoutMaster" Target="handoutMasters/handout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theme" Target="theme/theme1.xml"/><Relationship Id="rId3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3037413" cy="460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35843" name="Rectangle 3"/>
          <p:cNvSpPr>
            <a:spLocks noGrp="1" noChangeArrowheads="1"/>
          </p:cNvSpPr>
          <p:nvPr>
            <p:ph type="dt" sz="quarter" idx="1"/>
          </p:nvPr>
        </p:nvSpPr>
        <p:spPr bwMode="auto">
          <a:xfrm>
            <a:off x="3971385" y="0"/>
            <a:ext cx="3037413" cy="460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35844" name="Rectangle 4"/>
          <p:cNvSpPr>
            <a:spLocks noGrp="1" noChangeArrowheads="1"/>
          </p:cNvSpPr>
          <p:nvPr>
            <p:ph type="ftr" sz="quarter" idx="2"/>
          </p:nvPr>
        </p:nvSpPr>
        <p:spPr bwMode="auto">
          <a:xfrm>
            <a:off x="0" y="8761261"/>
            <a:ext cx="3037413" cy="4605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35845" name="Rectangle 5"/>
          <p:cNvSpPr>
            <a:spLocks noGrp="1" noChangeArrowheads="1"/>
          </p:cNvSpPr>
          <p:nvPr>
            <p:ph type="sldNum" sz="quarter" idx="3"/>
          </p:nvPr>
        </p:nvSpPr>
        <p:spPr bwMode="auto">
          <a:xfrm>
            <a:off x="3971385" y="8761261"/>
            <a:ext cx="3037413" cy="4605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DE2A729-158B-460B-9333-59C6A37A31D7}" type="slidenum">
              <a:rPr lang="en-US"/>
              <a:pPr>
                <a:defRPr/>
              </a:pPr>
              <a:t>‹#›</a:t>
            </a:fld>
            <a:endParaRPr lang="en-US"/>
          </a:p>
        </p:txBody>
      </p:sp>
    </p:spTree>
    <p:extLst>
      <p:ext uri="{BB962C8B-B14F-4D97-AF65-F5344CB8AC3E}">
        <p14:creationId xmlns:p14="http://schemas.microsoft.com/office/powerpoint/2010/main" val="2317939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37413" cy="460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6627" name="Rectangle 3"/>
          <p:cNvSpPr>
            <a:spLocks noGrp="1" noChangeArrowheads="1"/>
          </p:cNvSpPr>
          <p:nvPr>
            <p:ph type="dt" idx="1"/>
          </p:nvPr>
        </p:nvSpPr>
        <p:spPr bwMode="auto">
          <a:xfrm>
            <a:off x="3971385" y="0"/>
            <a:ext cx="3037413" cy="460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0484" name="Rectangle 4"/>
          <p:cNvSpPr>
            <a:spLocks noGrp="1" noRot="1" noChangeAspect="1" noChangeArrowheads="1" noTextEdit="1"/>
          </p:cNvSpPr>
          <p:nvPr>
            <p:ph type="sldImg" idx="2"/>
          </p:nvPr>
        </p:nvSpPr>
        <p:spPr bwMode="auto">
          <a:xfrm>
            <a:off x="1200150" y="693738"/>
            <a:ext cx="4610100" cy="3457575"/>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701681" y="4381419"/>
            <a:ext cx="5607038" cy="414957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8761261"/>
            <a:ext cx="3037413" cy="4605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6631" name="Rectangle 7"/>
          <p:cNvSpPr>
            <a:spLocks noGrp="1" noChangeArrowheads="1"/>
          </p:cNvSpPr>
          <p:nvPr>
            <p:ph type="sldNum" sz="quarter" idx="5"/>
          </p:nvPr>
        </p:nvSpPr>
        <p:spPr bwMode="auto">
          <a:xfrm>
            <a:off x="3971385" y="8761261"/>
            <a:ext cx="3037413" cy="4605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4653727-AE54-42CA-9E22-91341DDE5E7F}" type="slidenum">
              <a:rPr lang="en-US"/>
              <a:pPr>
                <a:defRPr/>
              </a:pPr>
              <a:t>‹#›</a:t>
            </a:fld>
            <a:endParaRPr lang="en-US"/>
          </a:p>
        </p:txBody>
      </p:sp>
    </p:spTree>
    <p:extLst>
      <p:ext uri="{BB962C8B-B14F-4D97-AF65-F5344CB8AC3E}">
        <p14:creationId xmlns:p14="http://schemas.microsoft.com/office/powerpoint/2010/main" val="17026871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 Id="rId3" Type="http://schemas.openxmlformats.org/officeDocument/2006/relationships/hyperlink" Target="http://www.youtube.com/watch?v=NugRZGDbPFU"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 Id="rId3" Type="http://schemas.openxmlformats.org/officeDocument/2006/relationships/hyperlink" Target="http://www.youtube.com/watch?v=l5Tw0PGcyN0"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Business Model: </a:t>
            </a:r>
            <a:r>
              <a:rPr lang="en-US" dirty="0"/>
              <a:t>Value proposition, Supply chain, Target customer</a:t>
            </a:r>
          </a:p>
          <a:p>
            <a:r>
              <a:rPr lang="en-US" b="1" dirty="0"/>
              <a:t>Tech</a:t>
            </a:r>
            <a:r>
              <a:rPr lang="en-US" dirty="0"/>
              <a:t>: Product/ service, Process tech, Enabling tech</a:t>
            </a:r>
          </a:p>
          <a:p>
            <a:endParaRPr lang="en-US" dirty="0"/>
          </a:p>
          <a:p>
            <a:r>
              <a:rPr lang="en-US" dirty="0"/>
              <a:t>5:11</a:t>
            </a:r>
          </a:p>
          <a:p>
            <a:r>
              <a:rPr lang="en-US" dirty="0"/>
              <a:t>https://</a:t>
            </a:r>
            <a:r>
              <a:rPr lang="en-US" dirty="0" err="1"/>
              <a:t>www.youtube.com</a:t>
            </a:r>
            <a:r>
              <a:rPr lang="en-US" dirty="0"/>
              <a:t>/</a:t>
            </a:r>
            <a:r>
              <a:rPr lang="en-US" dirty="0" err="1"/>
              <a:t>watch?v</a:t>
            </a:r>
            <a:r>
              <a:rPr lang="en-US" dirty="0"/>
              <a:t>=k1H1B5lZAqM</a:t>
            </a:r>
          </a:p>
          <a:p>
            <a:r>
              <a:rPr lang="en-US" dirty="0"/>
              <a:t>https://</a:t>
            </a:r>
            <a:r>
              <a:rPr lang="en-US" dirty="0" err="1"/>
              <a:t>www.cnn.com</a:t>
            </a:r>
            <a:r>
              <a:rPr lang="en-US" dirty="0"/>
              <a:t>/travel/article/clip-air-pod-airplane-concept/</a:t>
            </a:r>
            <a:r>
              <a:rPr lang="en-US" dirty="0" err="1"/>
              <a:t>index.html</a:t>
            </a:r>
            <a:endParaRPr lang="en-US" dirty="0"/>
          </a:p>
        </p:txBody>
      </p:sp>
      <p:sp>
        <p:nvSpPr>
          <p:cNvPr id="4" name="Slide Number Placeholder 3"/>
          <p:cNvSpPr>
            <a:spLocks noGrp="1"/>
          </p:cNvSpPr>
          <p:nvPr>
            <p:ph type="sldNum" sz="quarter" idx="10"/>
          </p:nvPr>
        </p:nvSpPr>
        <p:spPr/>
        <p:txBody>
          <a:bodyPr/>
          <a:lstStyle/>
          <a:p>
            <a:pPr>
              <a:defRPr/>
            </a:pPr>
            <a:fld id="{54653727-AE54-42CA-9E22-91341DDE5E7F}" type="slidenum">
              <a:rPr lang="en-US" smtClean="0"/>
              <a:pPr>
                <a:defRPr/>
              </a:pPr>
              <a:t>1</a:t>
            </a:fld>
            <a:endParaRPr lang="en-US"/>
          </a:p>
        </p:txBody>
      </p:sp>
    </p:spTree>
    <p:extLst>
      <p:ext uri="{BB962C8B-B14F-4D97-AF65-F5344CB8AC3E}">
        <p14:creationId xmlns:p14="http://schemas.microsoft.com/office/powerpoint/2010/main" val="2746959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Business Model: </a:t>
            </a:r>
            <a:r>
              <a:rPr lang="en-US" dirty="0"/>
              <a:t>Value proposition, Supply chain, Target customer</a:t>
            </a:r>
          </a:p>
          <a:p>
            <a:r>
              <a:rPr lang="en-US" b="1" dirty="0"/>
              <a:t>Tech</a:t>
            </a:r>
            <a:r>
              <a:rPr lang="en-US" dirty="0"/>
              <a:t>: Product/ service, Process tech, Enabling tech</a:t>
            </a:r>
          </a:p>
          <a:p>
            <a:endParaRPr lang="en-US" dirty="0"/>
          </a:p>
          <a:p>
            <a:r>
              <a:rPr lang="en-US" dirty="0"/>
              <a:t>3:24</a:t>
            </a:r>
          </a:p>
          <a:p>
            <a:r>
              <a:rPr lang="en-US" dirty="0"/>
              <a:t>https://</a:t>
            </a:r>
            <a:r>
              <a:rPr lang="en-US" dirty="0" err="1"/>
              <a:t>www.youtube.com</a:t>
            </a:r>
            <a:r>
              <a:rPr lang="en-US" dirty="0"/>
              <a:t>/</a:t>
            </a:r>
            <a:r>
              <a:rPr lang="en-US" dirty="0" err="1"/>
              <a:t>watch?time_continue</a:t>
            </a:r>
            <a:r>
              <a:rPr lang="en-US" dirty="0"/>
              <a:t>=4&amp;v=i3i4BBJjzw4</a:t>
            </a:r>
          </a:p>
        </p:txBody>
      </p:sp>
      <p:sp>
        <p:nvSpPr>
          <p:cNvPr id="4" name="Slide Number Placeholder 3"/>
          <p:cNvSpPr>
            <a:spLocks noGrp="1"/>
          </p:cNvSpPr>
          <p:nvPr>
            <p:ph type="sldNum" sz="quarter" idx="10"/>
          </p:nvPr>
        </p:nvSpPr>
        <p:spPr/>
        <p:txBody>
          <a:bodyPr/>
          <a:lstStyle/>
          <a:p>
            <a:pPr>
              <a:defRPr/>
            </a:pPr>
            <a:fld id="{54653727-AE54-42CA-9E22-91341DDE5E7F}" type="slidenum">
              <a:rPr lang="en-US" smtClean="0"/>
              <a:pPr>
                <a:defRPr/>
              </a:pPr>
              <a:t>2</a:t>
            </a:fld>
            <a:endParaRPr lang="en-US"/>
          </a:p>
        </p:txBody>
      </p:sp>
    </p:spTree>
    <p:extLst>
      <p:ext uri="{BB962C8B-B14F-4D97-AF65-F5344CB8AC3E}">
        <p14:creationId xmlns:p14="http://schemas.microsoft.com/office/powerpoint/2010/main" val="3298186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29935827-42EB-4B63-838F-F13E68E202E6}" type="slidenum">
              <a:rPr lang="en-US" smtClean="0"/>
              <a:pPr/>
              <a:t>3</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buFontTx/>
              <a:buNone/>
            </a:pPr>
            <a:r>
              <a:rPr lang="en-CA" sz="1200" dirty="0"/>
              <a:t>4:07</a:t>
            </a:r>
          </a:p>
          <a:p>
            <a:pPr eaLnBrk="1" hangingPunct="1">
              <a:buFontTx/>
              <a:buNone/>
            </a:pPr>
            <a:r>
              <a:rPr lang="en-CA" sz="1200" dirty="0"/>
              <a:t>One of our most innovative, popular thinkers, </a:t>
            </a:r>
            <a:r>
              <a:rPr lang="en-CA" sz="1200" b="1" dirty="0"/>
              <a:t>Steven Johnson</a:t>
            </a:r>
            <a:r>
              <a:rPr lang="en-CA" sz="1200" dirty="0"/>
              <a:t> takes on (in exhilarating style) one of our key questions: Where do good ideas come from?</a:t>
            </a:r>
            <a:endParaRPr lang="en-CA" sz="1200" i="1" dirty="0"/>
          </a:p>
          <a:p>
            <a:pPr eaLnBrk="1" hangingPunct="1">
              <a:buFontTx/>
              <a:buNone/>
            </a:pPr>
            <a:r>
              <a:rPr lang="en-CA" sz="1200" dirty="0">
                <a:hlinkClick r:id="rId3"/>
              </a:rPr>
              <a:t>http://www.youtube.com/watch?v=NugRZGDbPFU</a:t>
            </a:r>
            <a:endParaRPr lang="en-CA" sz="1200" dirty="0"/>
          </a:p>
          <a:p>
            <a:pPr eaLnBrk="1" hangingPunct="1"/>
            <a:endParaRPr lang="en-US" dirty="0"/>
          </a:p>
        </p:txBody>
      </p:sp>
    </p:spTree>
    <p:extLst>
      <p:ext uri="{BB962C8B-B14F-4D97-AF65-F5344CB8AC3E}">
        <p14:creationId xmlns:p14="http://schemas.microsoft.com/office/powerpoint/2010/main" val="1134545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Business Model: </a:t>
            </a:r>
            <a:r>
              <a:rPr lang="en-US" dirty="0"/>
              <a:t>Value proposition, Supply chain, Target customer</a:t>
            </a:r>
          </a:p>
          <a:p>
            <a:r>
              <a:rPr lang="en-US" b="1" dirty="0"/>
              <a:t>Tech</a:t>
            </a:r>
            <a:r>
              <a:rPr lang="en-US" dirty="0"/>
              <a:t>: Product/ service, Process tech, Enabling tech</a:t>
            </a:r>
          </a:p>
          <a:p>
            <a:endParaRPr lang="en-US" dirty="0"/>
          </a:p>
        </p:txBody>
      </p:sp>
      <p:sp>
        <p:nvSpPr>
          <p:cNvPr id="4" name="Slide Number Placeholder 3"/>
          <p:cNvSpPr>
            <a:spLocks noGrp="1"/>
          </p:cNvSpPr>
          <p:nvPr>
            <p:ph type="sldNum" sz="quarter" idx="10"/>
          </p:nvPr>
        </p:nvSpPr>
        <p:spPr/>
        <p:txBody>
          <a:bodyPr/>
          <a:lstStyle/>
          <a:p>
            <a:pPr>
              <a:defRPr/>
            </a:pPr>
            <a:fld id="{54653727-AE54-42CA-9E22-91341DDE5E7F}" type="slidenum">
              <a:rPr lang="en-US" smtClean="0"/>
              <a:pPr>
                <a:defRPr/>
              </a:pPr>
              <a:t>4</a:t>
            </a:fld>
            <a:endParaRPr lang="en-US"/>
          </a:p>
        </p:txBody>
      </p:sp>
    </p:spTree>
    <p:extLst>
      <p:ext uri="{BB962C8B-B14F-4D97-AF65-F5344CB8AC3E}">
        <p14:creationId xmlns:p14="http://schemas.microsoft.com/office/powerpoint/2010/main" val="1838309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4E9877B0-5625-4AFA-95BE-B4CAF82F3899}" type="slidenum">
              <a:rPr lang="en-US" smtClean="0"/>
              <a:pPr/>
              <a:t>5</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57840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DBD2911A-473F-481E-9C93-63CE4DB09A12}" type="slidenum">
              <a:rPr lang="en-US" smtClean="0"/>
              <a:pPr/>
              <a:t>6</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44294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E38637FF-2DCC-438C-A4F1-0DEBF83A753F}" type="slidenum">
              <a:rPr lang="en-US" smtClean="0"/>
              <a:pPr/>
              <a:t>7</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1249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3C1EBAEE-FA93-4FC2-A6AA-02AB1584C1E6}" type="slidenum">
              <a:rPr lang="en-US" smtClean="0"/>
              <a:pPr/>
              <a:t>8</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119373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7A508280-6DCC-4A85-AC8F-544A986704B3}" type="slidenum">
              <a:rPr lang="en-US" smtClean="0"/>
              <a:pPr/>
              <a:t>9</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80261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EBC6C51A-9F7E-440B-8846-D09DC11BE944}" type="slidenum">
              <a:rPr lang="en-US" smtClean="0"/>
              <a:pPr/>
              <a:t>10</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082787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Innovation Rule 1. </a:t>
            </a:r>
            <a:r>
              <a:rPr lang="en-US" sz="1200" dirty="0"/>
              <a:t>Exert Strong Leadership </a:t>
            </a:r>
            <a:r>
              <a:rPr lang="en-US" sz="1200" b="1" dirty="0"/>
              <a:t>defining the innovation strategy </a:t>
            </a:r>
            <a:r>
              <a:rPr lang="en-US" sz="1200" dirty="0"/>
              <a:t>and </a:t>
            </a:r>
            <a:r>
              <a:rPr lang="en-US" sz="1200" b="1" dirty="0"/>
              <a:t>designing innovation portfolios </a:t>
            </a:r>
            <a:r>
              <a:rPr lang="en-US" sz="1200" dirty="0"/>
              <a:t>and encourage truly significant </a:t>
            </a:r>
            <a:r>
              <a:rPr lang="en-US" sz="1200" b="1" dirty="0"/>
              <a:t>value creation</a:t>
            </a:r>
            <a:r>
              <a:rPr lang="en-US" sz="1200" dirty="0"/>
              <a:t>.  </a:t>
            </a:r>
            <a:endParaRPr lang="en-US" sz="1200"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(Similar to MIW Fig 5.2, p. 125: </a:t>
            </a:r>
            <a:r>
              <a:rPr lang="en-US" sz="1200" dirty="0"/>
              <a:t>Generation of ideas </a:t>
            </a:r>
            <a:r>
              <a:rPr lang="en-US" sz="1200" dirty="0">
                <a:sym typeface="Wingdings" pitchFamily="2" charset="2"/>
              </a:rPr>
              <a:t> selection  executions  Creation of value</a:t>
            </a:r>
            <a:r>
              <a:rPr lang="en-US" dirty="0"/>
              <a:t>)</a:t>
            </a:r>
          </a:p>
        </p:txBody>
      </p:sp>
      <p:sp>
        <p:nvSpPr>
          <p:cNvPr id="4" name="Slide Number Placeholder 3"/>
          <p:cNvSpPr>
            <a:spLocks noGrp="1"/>
          </p:cNvSpPr>
          <p:nvPr>
            <p:ph type="sldNum" sz="quarter" idx="10"/>
          </p:nvPr>
        </p:nvSpPr>
        <p:spPr/>
        <p:txBody>
          <a:bodyPr/>
          <a:lstStyle/>
          <a:p>
            <a:pPr>
              <a:defRPr/>
            </a:pPr>
            <a:fld id="{54653727-AE54-42CA-9E22-91341DDE5E7F}" type="slidenum">
              <a:rPr lang="en-US" smtClean="0"/>
              <a:pPr>
                <a:defRPr/>
              </a:pPr>
              <a:t>11</a:t>
            </a:fld>
            <a:endParaRPr lang="en-US"/>
          </a:p>
        </p:txBody>
      </p:sp>
    </p:spTree>
    <p:extLst>
      <p:ext uri="{BB962C8B-B14F-4D97-AF65-F5344CB8AC3E}">
        <p14:creationId xmlns:p14="http://schemas.microsoft.com/office/powerpoint/2010/main" val="726112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the strategy involves learning</a:t>
            </a:r>
          </a:p>
          <a:p>
            <a:r>
              <a:rPr lang="en-US" dirty="0"/>
              <a:t>CH 5: Designing the process of innovation</a:t>
            </a:r>
          </a:p>
        </p:txBody>
      </p:sp>
      <p:sp>
        <p:nvSpPr>
          <p:cNvPr id="4" name="Slide Number Placeholder 3"/>
          <p:cNvSpPr>
            <a:spLocks noGrp="1"/>
          </p:cNvSpPr>
          <p:nvPr>
            <p:ph type="sldNum" sz="quarter" idx="10"/>
          </p:nvPr>
        </p:nvSpPr>
        <p:spPr/>
        <p:txBody>
          <a:bodyPr/>
          <a:lstStyle/>
          <a:p>
            <a:pPr>
              <a:defRPr/>
            </a:pPr>
            <a:fld id="{54653727-AE54-42CA-9E22-91341DDE5E7F}" type="slidenum">
              <a:rPr lang="en-US" smtClean="0"/>
              <a:pPr>
                <a:defRPr/>
              </a:pPr>
              <a:t>12</a:t>
            </a:fld>
            <a:endParaRPr lang="en-US"/>
          </a:p>
        </p:txBody>
      </p:sp>
    </p:spTree>
    <p:extLst>
      <p:ext uri="{BB962C8B-B14F-4D97-AF65-F5344CB8AC3E}">
        <p14:creationId xmlns:p14="http://schemas.microsoft.com/office/powerpoint/2010/main" val="708600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Innovation Rule 3. </a:t>
            </a:r>
            <a:r>
              <a:rPr lang="en-US" sz="1200" dirty="0"/>
              <a:t>Make innovation an integral part of the company’s business mentality, and ensure that the processes and organization support an innovation culture.</a:t>
            </a:r>
            <a:endParaRPr lang="en-US" sz="1200" i="1" dirty="0"/>
          </a:p>
          <a:p>
            <a:endParaRPr lang="en-US" dirty="0"/>
          </a:p>
        </p:txBody>
      </p:sp>
      <p:sp>
        <p:nvSpPr>
          <p:cNvPr id="4" name="Slide Number Placeholder 3"/>
          <p:cNvSpPr>
            <a:spLocks noGrp="1"/>
          </p:cNvSpPr>
          <p:nvPr>
            <p:ph type="sldNum" sz="quarter" idx="10"/>
          </p:nvPr>
        </p:nvSpPr>
        <p:spPr/>
        <p:txBody>
          <a:bodyPr/>
          <a:lstStyle/>
          <a:p>
            <a:pPr>
              <a:defRPr/>
            </a:pPr>
            <a:fld id="{54653727-AE54-42CA-9E22-91341DDE5E7F}" type="slidenum">
              <a:rPr lang="en-US" smtClean="0"/>
              <a:pPr>
                <a:defRPr/>
              </a:pPr>
              <a:t>13</a:t>
            </a:fld>
            <a:endParaRPr lang="en-US"/>
          </a:p>
        </p:txBody>
      </p:sp>
    </p:spTree>
    <p:extLst>
      <p:ext uri="{BB962C8B-B14F-4D97-AF65-F5344CB8AC3E}">
        <p14:creationId xmlns:p14="http://schemas.microsoft.com/office/powerpoint/2010/main" val="2028294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xmlns="" id="{8390771C-BE94-B74B-A3BD-9FC8BD8688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xmlns="" id="{C446D7BE-0315-B143-9292-173FF9B99A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lstStyle/>
          <a:p>
            <a:r>
              <a:rPr lang="en-GB" altLang="en-US" dirty="0">
                <a:latin typeface="Times" pitchFamily="2" charset="0"/>
                <a:ea typeface="ＭＳ Ｐゴシック" panose="020B0600070205080204" pitchFamily="34" charset="-128"/>
              </a:rPr>
              <a:t>Innovation Rule 5. </a:t>
            </a:r>
            <a:r>
              <a:rPr lang="en-US" sz="1200" b="1" dirty="0"/>
              <a:t>Neutralize organizational antibodies </a:t>
            </a:r>
            <a:r>
              <a:rPr lang="en-US" sz="1200" dirty="0"/>
              <a:t>that kill off good ideas because they are different from the norm. </a:t>
            </a:r>
          </a:p>
          <a:p>
            <a:r>
              <a:rPr lang="en-US" altLang="en-US" sz="1200" dirty="0">
                <a:latin typeface="Times" pitchFamily="2" charset="0"/>
                <a:ea typeface="ＭＳ Ｐゴシック" panose="020B0600070205080204" pitchFamily="34" charset="-128"/>
              </a:rPr>
              <a:t>Don’t want to be saying as a manager…List of excuses, lack of commitment</a:t>
            </a:r>
            <a:endParaRPr lang="en-GB" altLang="en-US" dirty="0">
              <a:latin typeface="Times" pitchFamily="2" charset="0"/>
              <a:ea typeface="ＭＳ Ｐゴシック" panose="020B0600070205080204" pitchFamily="34" charset="-128"/>
            </a:endParaRPr>
          </a:p>
        </p:txBody>
      </p:sp>
      <p:sp>
        <p:nvSpPr>
          <p:cNvPr id="29700" name="Slide Number Placeholder 3">
            <a:extLst>
              <a:ext uri="{FF2B5EF4-FFF2-40B4-BE49-F238E27FC236}">
                <a16:creationId xmlns:a16="http://schemas.microsoft.com/office/drawing/2014/main" xmlns="" id="{1208BDC0-EDD9-0047-9561-874133B44160}"/>
              </a:ext>
            </a:extLst>
          </p:cNvPr>
          <p:cNvSpPr txBox="1">
            <a:spLocks noGrp="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71076180-8197-C743-998D-D87321E783A2}" type="slidenum">
              <a:rPr lang="en-GB" altLang="en-US" sz="1200">
                <a:cs typeface="Arial" panose="020B0604020202020204" pitchFamily="34" charset="0"/>
              </a:rPr>
              <a:pPr eaLnBrk="1" hangingPunct="1"/>
              <a:t>14</a:t>
            </a:fld>
            <a:endParaRPr lang="en-GB" altLang="en-US" sz="1200">
              <a:cs typeface="Arial" panose="020B0604020202020204" pitchFamily="34" charset="0"/>
            </a:endParaRPr>
          </a:p>
        </p:txBody>
      </p:sp>
    </p:spTree>
    <p:extLst>
      <p:ext uri="{BB962C8B-B14F-4D97-AF65-F5344CB8AC3E}">
        <p14:creationId xmlns:p14="http://schemas.microsoft.com/office/powerpoint/2010/main" val="1114153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Innovation Rule 6. </a:t>
            </a:r>
            <a:r>
              <a:rPr lang="en-US" sz="1200" b="1" dirty="0"/>
              <a:t>Create innovation networks </a:t>
            </a:r>
            <a:r>
              <a:rPr lang="en-US" sz="1200" dirty="0"/>
              <a:t>that includes people and knowledge both inside and outside the organization.  </a:t>
            </a:r>
            <a:endParaRPr lang="en-US" sz="1200" i="1" dirty="0"/>
          </a:p>
          <a:p>
            <a:endParaRPr lang="en-US" dirty="0"/>
          </a:p>
        </p:txBody>
      </p:sp>
      <p:sp>
        <p:nvSpPr>
          <p:cNvPr id="4" name="Slide Number Placeholder 3"/>
          <p:cNvSpPr>
            <a:spLocks noGrp="1"/>
          </p:cNvSpPr>
          <p:nvPr>
            <p:ph type="sldNum" sz="quarter" idx="10"/>
          </p:nvPr>
        </p:nvSpPr>
        <p:spPr/>
        <p:txBody>
          <a:bodyPr/>
          <a:lstStyle/>
          <a:p>
            <a:pPr>
              <a:defRPr/>
            </a:pPr>
            <a:fld id="{54653727-AE54-42CA-9E22-91341DDE5E7F}" type="slidenum">
              <a:rPr lang="en-US" smtClean="0"/>
              <a:pPr>
                <a:defRPr/>
              </a:pPr>
              <a:t>15</a:t>
            </a:fld>
            <a:endParaRPr lang="en-US"/>
          </a:p>
        </p:txBody>
      </p:sp>
    </p:spTree>
    <p:extLst>
      <p:ext uri="{BB962C8B-B14F-4D97-AF65-F5344CB8AC3E}">
        <p14:creationId xmlns:p14="http://schemas.microsoft.com/office/powerpoint/2010/main" val="4174398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Innovation Rule 7. </a:t>
            </a:r>
            <a:r>
              <a:rPr lang="en-US" sz="1200" dirty="0"/>
              <a:t>Implement the right metrics and rewards for innovation. </a:t>
            </a:r>
            <a:endParaRPr lang="en-US" dirty="0"/>
          </a:p>
        </p:txBody>
      </p:sp>
      <p:sp>
        <p:nvSpPr>
          <p:cNvPr id="4" name="Slide Number Placeholder 3"/>
          <p:cNvSpPr>
            <a:spLocks noGrp="1"/>
          </p:cNvSpPr>
          <p:nvPr>
            <p:ph type="sldNum" sz="quarter" idx="10"/>
          </p:nvPr>
        </p:nvSpPr>
        <p:spPr/>
        <p:txBody>
          <a:bodyPr/>
          <a:lstStyle/>
          <a:p>
            <a:pPr>
              <a:defRPr/>
            </a:pPr>
            <a:fld id="{54653727-AE54-42CA-9E22-91341DDE5E7F}" type="slidenum">
              <a:rPr lang="en-US" smtClean="0"/>
              <a:pPr>
                <a:defRPr/>
              </a:pPr>
              <a:t>19</a:t>
            </a:fld>
            <a:endParaRPr lang="en-US"/>
          </a:p>
        </p:txBody>
      </p:sp>
    </p:spTree>
    <p:extLst>
      <p:ext uri="{BB962C8B-B14F-4D97-AF65-F5344CB8AC3E}">
        <p14:creationId xmlns:p14="http://schemas.microsoft.com/office/powerpoint/2010/main" val="1000240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xmlns="" id="{554572EA-4158-9049-BE56-8E7A2A280E9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C332434C-48AE-264F-8934-0E3E9AE1AA60}" type="slidenum">
              <a:rPr lang="en-GB" altLang="en-US"/>
              <a:pPr eaLnBrk="1" hangingPunct="1"/>
              <a:t>20</a:t>
            </a:fld>
            <a:endParaRPr lang="en-GB" altLang="en-US"/>
          </a:p>
        </p:txBody>
      </p:sp>
      <p:sp>
        <p:nvSpPr>
          <p:cNvPr id="28675" name="Rectangle 2">
            <a:extLst>
              <a:ext uri="{FF2B5EF4-FFF2-40B4-BE49-F238E27FC236}">
                <a16:creationId xmlns:a16="http://schemas.microsoft.com/office/drawing/2014/main" xmlns="" id="{4013B976-B98D-C646-8A60-22783084B445}"/>
              </a:ext>
            </a:extLst>
          </p:cNvPr>
          <p:cNvSpPr>
            <a:spLocks noGrp="1" noRot="1" noChangeAspect="1" noChangeArrowheads="1" noTextEdit="1"/>
          </p:cNvSpPr>
          <p:nvPr>
            <p:ph type="sldImg"/>
          </p:nvPr>
        </p:nvSpPr>
        <p:spPr bwMode="auto">
          <a:xfrm>
            <a:off x="1146175" y="687388"/>
            <a:ext cx="4567238" cy="34274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6" name="Rectangle 3">
            <a:extLst>
              <a:ext uri="{FF2B5EF4-FFF2-40B4-BE49-F238E27FC236}">
                <a16:creationId xmlns:a16="http://schemas.microsoft.com/office/drawing/2014/main" xmlns="" id="{A7CEC279-BA08-ED41-A7C8-3DD6936B9ACF}"/>
              </a:ext>
            </a:extLst>
          </p:cNvPr>
          <p:cNvSpPr>
            <a:spLocks noGrp="1" noChangeArrowheads="1"/>
          </p:cNvSpPr>
          <p:nvPr>
            <p:ph type="body" idx="1"/>
          </p:nvPr>
        </p:nvSpPr>
        <p:spPr bwMode="auto">
          <a:xfrm>
            <a:off x="914400" y="4341813"/>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Times" pitchFamily="2" charset="0"/>
              <a:ea typeface="ＭＳ Ｐゴシック" panose="020B0600070205080204" pitchFamily="34" charset="-128"/>
            </a:endParaRPr>
          </a:p>
        </p:txBody>
      </p:sp>
    </p:spTree>
    <p:extLst>
      <p:ext uri="{BB962C8B-B14F-4D97-AF65-F5344CB8AC3E}">
        <p14:creationId xmlns:p14="http://schemas.microsoft.com/office/powerpoint/2010/main" val="26786372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B691D3BD-34FA-40E3-B572-4BAF5FD5E1B5}" type="slidenum">
              <a:rPr lang="en-US" smtClean="0"/>
              <a:pPr/>
              <a:t>22</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12341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4E5E945-4E98-48E7-A5BA-1C35951C30C8}" type="slidenum">
              <a:rPr lang="en-US" smtClean="0"/>
              <a:pPr/>
              <a:t>23</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5546039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91C735F7-7EF1-4287-8B60-62E7054FA246}" type="slidenum">
              <a:rPr lang="en-US" smtClean="0"/>
              <a:pPr/>
              <a:t>24</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9089977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98C8F07-D6C2-4D90-B0CA-B4169F336689}" type="slidenum">
              <a:rPr lang="en-US" smtClean="0"/>
              <a:pPr/>
              <a:t>25</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Everything</a:t>
            </a:r>
            <a:r>
              <a:rPr lang="en-US" baseline="0" dirty="0"/>
              <a:t> was once new</a:t>
            </a:r>
            <a:endParaRPr lang="en-US" dirty="0"/>
          </a:p>
          <a:p>
            <a:pPr eaLnBrk="1" hangingPunct="1"/>
            <a:endParaRPr lang="en-US" dirty="0"/>
          </a:p>
        </p:txBody>
      </p:sp>
    </p:spTree>
    <p:extLst>
      <p:ext uri="{BB962C8B-B14F-4D97-AF65-F5344CB8AC3E}">
        <p14:creationId xmlns:p14="http://schemas.microsoft.com/office/powerpoint/2010/main" val="35038642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E99EBC23-D298-4415-9B45-69E1C38205C7}" type="slidenum">
              <a:rPr lang="en-US" smtClean="0"/>
              <a:pPr/>
              <a:t>26</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839008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3:37</a:t>
            </a:r>
          </a:p>
          <a:p>
            <a:r>
              <a:rPr lang="en-US" dirty="0"/>
              <a:t>https://</a:t>
            </a:r>
            <a:r>
              <a:rPr lang="en-US" dirty="0" err="1"/>
              <a:t>www.youtube.com</a:t>
            </a:r>
            <a:r>
              <a:rPr lang="en-US" dirty="0"/>
              <a:t>/</a:t>
            </a:r>
            <a:r>
              <a:rPr lang="en-US" dirty="0" err="1"/>
              <a:t>watch?v</a:t>
            </a:r>
            <a:r>
              <a:rPr lang="en-US" dirty="0"/>
              <a:t>=-_</a:t>
            </a:r>
            <a:r>
              <a:rPr lang="en-US" dirty="0" err="1"/>
              <a:t>tvJtUHnmU</a:t>
            </a:r>
            <a:endParaRPr lang="en-US" dirty="0"/>
          </a:p>
        </p:txBody>
      </p:sp>
      <p:sp>
        <p:nvSpPr>
          <p:cNvPr id="4" name="Slide Number Placeholder 3"/>
          <p:cNvSpPr>
            <a:spLocks noGrp="1"/>
          </p:cNvSpPr>
          <p:nvPr>
            <p:ph type="sldNum" sz="quarter" idx="10"/>
          </p:nvPr>
        </p:nvSpPr>
        <p:spPr/>
        <p:txBody>
          <a:bodyPr/>
          <a:lstStyle/>
          <a:p>
            <a:pPr>
              <a:defRPr/>
            </a:pPr>
            <a:fld id="{54653727-AE54-42CA-9E22-91341DDE5E7F}" type="slidenum">
              <a:rPr lang="en-US" smtClean="0"/>
              <a:pPr>
                <a:defRPr/>
              </a:pPr>
              <a:t>27</a:t>
            </a:fld>
            <a:endParaRPr lang="en-US"/>
          </a:p>
        </p:txBody>
      </p:sp>
    </p:spTree>
    <p:extLst>
      <p:ext uri="{BB962C8B-B14F-4D97-AF65-F5344CB8AC3E}">
        <p14:creationId xmlns:p14="http://schemas.microsoft.com/office/powerpoint/2010/main" val="3994662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5:55</a:t>
            </a:r>
          </a:p>
          <a:p>
            <a:r>
              <a:rPr lang="en-CA" sz="1200" dirty="0">
                <a:hlinkClick r:id="rId3"/>
              </a:rPr>
              <a:t>http://www.youtube.com/watch?v=l5Tw0PGcyN0</a:t>
            </a:r>
            <a:endParaRPr lang="en-US" dirty="0"/>
          </a:p>
        </p:txBody>
      </p:sp>
      <p:sp>
        <p:nvSpPr>
          <p:cNvPr id="4" name="Slide Number Placeholder 3"/>
          <p:cNvSpPr>
            <a:spLocks noGrp="1"/>
          </p:cNvSpPr>
          <p:nvPr>
            <p:ph type="sldNum" sz="quarter" idx="10"/>
          </p:nvPr>
        </p:nvSpPr>
        <p:spPr/>
        <p:txBody>
          <a:bodyPr/>
          <a:lstStyle/>
          <a:p>
            <a:pPr>
              <a:defRPr/>
            </a:pPr>
            <a:fld id="{54653727-AE54-42CA-9E22-91341DDE5E7F}" type="slidenum">
              <a:rPr lang="en-US" smtClean="0"/>
              <a:pPr>
                <a:defRPr/>
              </a:pPr>
              <a:t>28</a:t>
            </a:fld>
            <a:endParaRPr lang="en-US"/>
          </a:p>
        </p:txBody>
      </p:sp>
    </p:spTree>
    <p:extLst>
      <p:ext uri="{BB962C8B-B14F-4D97-AF65-F5344CB8AC3E}">
        <p14:creationId xmlns:p14="http://schemas.microsoft.com/office/powerpoint/2010/main" val="36410016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29935827-42EB-4B63-838F-F13E68E202E6}" type="slidenum">
              <a:rPr lang="en-US" smtClean="0"/>
              <a:pPr/>
              <a:t>29</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4242392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CA"/>
              <a:t>Lincoln Whyte - Winter 2018 - Week 1</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4FE288C-D01E-4AFE-BFD0-1D30242BA1F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CA"/>
              <a:t>Lincoln Whyte - Winter 2018 - Week 1</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CBBA73C-05B2-4AC4-A386-B22A01DA5DE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CA"/>
              <a:t>Lincoln Whyte - Winter 2018 - Week 1</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41F173D-4C71-40EB-AF68-D76B6D5F273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CA"/>
              <a:t>Lincoln Whyte - Winter 2018 - Week 1</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E05D3B7-B801-433D-B4CA-1F589A4756A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CA"/>
              <a:t>Lincoln Whyte - Winter 2018 - Week 1</a:t>
            </a: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A9C499D-0D95-4984-8A18-028DA08BDBC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CA"/>
              <a:t>Lincoln Whyte - Winter 2018 - Week 1</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A8E664D-E362-475D-B555-B5EE5C9060D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CA"/>
              <a:t>Lincoln Whyte - Winter 2018 - Week 1</a:t>
            </a: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9990E98-C071-45AD-9FA7-35C197D22EE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CA"/>
              <a:t>Lincoln Whyte - Winter 2018 - Week 1</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2A52251-7709-4900-A7C2-487940B796F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CA"/>
              <a:t>Lincoln Whyte - Winter 2018 - Week 1</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38F0082-B5B1-4793-A66E-DE640F5A6C8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CA"/>
              <a:t>Lincoln Whyte - Winter 2018 - Week 1</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7ABE99-313E-48CE-B3AA-720BAB54619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CA"/>
              <a:t>Lincoln Whyte - Winter 2018 - Week 1</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661C37-FB26-4753-BD3A-BC33F168E45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CA"/>
              <a:t>Lincoln Whyte - Winter 2018 - Week 1</a:t>
            </a:r>
            <a:endParaRPr lang="en-US"/>
          </a:p>
        </p:txBody>
      </p:sp>
      <p:sp>
        <p:nvSpPr>
          <p:cNvPr id="6" name="Slide Number Placeholder 5"/>
          <p:cNvSpPr>
            <a:spLocks noGrp="1"/>
          </p:cNvSpPr>
          <p:nvPr>
            <p:ph type="sldNum" sz="quarter" idx="12"/>
          </p:nvPr>
        </p:nvSpPr>
        <p:spPr/>
        <p:txBody>
          <a:bodyPr/>
          <a:lstStyle/>
          <a:p>
            <a:pPr>
              <a:defRPr/>
            </a:pPr>
            <a:fld id="{4B1AFA63-9326-43BC-BC16-21E9B92D54D3}"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CA"/>
              <a:t>Lincoln Whyte - Winter 2018 - Week 1</a:t>
            </a:r>
            <a:endParaRPr lang="en-US"/>
          </a:p>
        </p:txBody>
      </p:sp>
      <p:sp>
        <p:nvSpPr>
          <p:cNvPr id="6" name="Slide Number Placeholder 5"/>
          <p:cNvSpPr>
            <a:spLocks noGrp="1"/>
          </p:cNvSpPr>
          <p:nvPr>
            <p:ph type="sldNum" sz="quarter" idx="12"/>
          </p:nvPr>
        </p:nvSpPr>
        <p:spPr/>
        <p:txBody>
          <a:bodyPr/>
          <a:lstStyle/>
          <a:p>
            <a:pPr>
              <a:defRPr/>
            </a:pPr>
            <a:fld id="{82A02AFC-C46A-49A8-940B-7F51F6C37666}" type="slidenum">
              <a:rPr lang="en-US" smtClean="0"/>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CA"/>
              <a:t>Lincoln Whyte - Winter 2018 - Week 1</a:t>
            </a:r>
            <a:endParaRPr lang="en-US"/>
          </a:p>
        </p:txBody>
      </p:sp>
      <p:sp>
        <p:nvSpPr>
          <p:cNvPr id="6" name="Slide Number Placeholder 5"/>
          <p:cNvSpPr>
            <a:spLocks noGrp="1"/>
          </p:cNvSpPr>
          <p:nvPr>
            <p:ph type="sldNum" sz="quarter" idx="12"/>
          </p:nvPr>
        </p:nvSpPr>
        <p:spPr/>
        <p:txBody>
          <a:bodyPr/>
          <a:lstStyle/>
          <a:p>
            <a:pPr>
              <a:defRPr/>
            </a:pPr>
            <a:fld id="{04590E75-E951-48BF-BBB2-930CCE1A861F}" type="slidenum">
              <a:rPr lang="en-US" smtClean="0"/>
              <a:pPr>
                <a:defRPr/>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CA"/>
              <a:t>Lincoln Whyte - Winter 2018 - Week 1</a:t>
            </a:r>
            <a:endParaRPr lang="en-US"/>
          </a:p>
        </p:txBody>
      </p:sp>
      <p:sp>
        <p:nvSpPr>
          <p:cNvPr id="7" name="Slide Number Placeholder 6"/>
          <p:cNvSpPr>
            <a:spLocks noGrp="1"/>
          </p:cNvSpPr>
          <p:nvPr>
            <p:ph type="sldNum" sz="quarter" idx="12"/>
          </p:nvPr>
        </p:nvSpPr>
        <p:spPr/>
        <p:txBody>
          <a:bodyPr/>
          <a:lstStyle/>
          <a:p>
            <a:pPr>
              <a:defRPr/>
            </a:pPr>
            <a:fld id="{F34D90A3-2E05-4488-B344-3C14A475ADCE}" type="slidenum">
              <a:rPr lang="en-US" smtClean="0"/>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r>
              <a:rPr lang="en-CA"/>
              <a:t>Lincoln Whyte - Winter 2018 - Week 1</a:t>
            </a:r>
            <a:endParaRPr lang="en-US"/>
          </a:p>
        </p:txBody>
      </p:sp>
      <p:sp>
        <p:nvSpPr>
          <p:cNvPr id="9" name="Slide Number Placeholder 8"/>
          <p:cNvSpPr>
            <a:spLocks noGrp="1"/>
          </p:cNvSpPr>
          <p:nvPr>
            <p:ph type="sldNum" sz="quarter" idx="12"/>
          </p:nvPr>
        </p:nvSpPr>
        <p:spPr/>
        <p:txBody>
          <a:bodyPr/>
          <a:lstStyle/>
          <a:p>
            <a:pPr>
              <a:defRPr/>
            </a:pPr>
            <a:fld id="{E7289651-BF81-40D1-A81C-19CE46127789}" type="slidenum">
              <a:rPr lang="en-US" smtClean="0"/>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r>
              <a:rPr lang="en-CA"/>
              <a:t>Lincoln Whyte - Winter 2018 - Week 1</a:t>
            </a:r>
            <a:endParaRPr lang="en-US"/>
          </a:p>
        </p:txBody>
      </p:sp>
      <p:sp>
        <p:nvSpPr>
          <p:cNvPr id="5" name="Slide Number Placeholder 4"/>
          <p:cNvSpPr>
            <a:spLocks noGrp="1"/>
          </p:cNvSpPr>
          <p:nvPr>
            <p:ph type="sldNum" sz="quarter" idx="12"/>
          </p:nvPr>
        </p:nvSpPr>
        <p:spPr/>
        <p:txBody>
          <a:bodyPr/>
          <a:lstStyle/>
          <a:p>
            <a:pPr>
              <a:defRPr/>
            </a:pPr>
            <a:fld id="{A83D70F0-D0EA-4D0C-823A-6534697D7646}" type="slidenum">
              <a:rPr lang="en-US" smtClean="0"/>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r>
              <a:rPr lang="en-CA"/>
              <a:t>Lincoln Whyte - Winter 2018 - Week 1</a:t>
            </a:r>
            <a:endParaRPr lang="en-US"/>
          </a:p>
        </p:txBody>
      </p:sp>
      <p:sp>
        <p:nvSpPr>
          <p:cNvPr id="9" name="Slide Number Placeholder 8"/>
          <p:cNvSpPr>
            <a:spLocks noGrp="1"/>
          </p:cNvSpPr>
          <p:nvPr>
            <p:ph type="sldNum" sz="quarter" idx="12"/>
          </p:nvPr>
        </p:nvSpPr>
        <p:spPr/>
        <p:txBody>
          <a:bodyPr/>
          <a:lstStyle/>
          <a:p>
            <a:pPr>
              <a:defRPr/>
            </a:pPr>
            <a:fld id="{BF2BF0D5-75B8-44B8-90FA-69F1CDAF074F}" type="slidenum">
              <a:rPr lang="en-US" smtClean="0"/>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a:defRPr/>
            </a:pPr>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a:defRPr/>
            </a:pPr>
            <a:r>
              <a:rPr lang="en-CA"/>
              <a:t>Lincoln Whyte - Winter 2018 - Week 1</a:t>
            </a:r>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6878BAFA-2869-493E-8331-7300C2E8C3D0}" type="slidenum">
              <a:rPr lang="en-US" smtClean="0"/>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r>
              <a:rPr lang="en-CA"/>
              <a:t>Lincoln Whyte - Winter 2018 - Week 1</a:t>
            </a:r>
            <a:endParaRPr lang="en-US"/>
          </a:p>
        </p:txBody>
      </p:sp>
      <p:sp>
        <p:nvSpPr>
          <p:cNvPr id="7" name="Slide Number Placeholder 6"/>
          <p:cNvSpPr>
            <a:spLocks noGrp="1"/>
          </p:cNvSpPr>
          <p:nvPr>
            <p:ph type="sldNum" sz="quarter" idx="12"/>
          </p:nvPr>
        </p:nvSpPr>
        <p:spPr/>
        <p:txBody>
          <a:bodyPr/>
          <a:lstStyle/>
          <a:p>
            <a:pPr>
              <a:defRPr/>
            </a:pPr>
            <a:fld id="{864796DB-6216-4134-BEE8-1A16B7BAF90E}" type="slidenum">
              <a:rPr lang="en-US" smtClean="0"/>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CA"/>
              <a:t>Lincoln Whyte - Winter 2018 - Week 1</a:t>
            </a:r>
            <a:endParaRPr lang="en-US"/>
          </a:p>
        </p:txBody>
      </p:sp>
      <p:sp>
        <p:nvSpPr>
          <p:cNvPr id="6" name="Slide Number Placeholder 5"/>
          <p:cNvSpPr>
            <a:spLocks noGrp="1"/>
          </p:cNvSpPr>
          <p:nvPr>
            <p:ph type="sldNum" sz="quarter" idx="12"/>
          </p:nvPr>
        </p:nvSpPr>
        <p:spPr/>
        <p:txBody>
          <a:bodyPr/>
          <a:lstStyle/>
          <a:p>
            <a:pPr>
              <a:defRPr/>
            </a:pPr>
            <a:fld id="{0EF4949B-A7DD-4B0B-A8EB-A68B012AF982}" type="slidenum">
              <a:rPr lang="en-US" smtClean="0"/>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r>
              <a:rPr lang="en-CA"/>
              <a:t>Lincoln Whyte - Winter 2018 - Week 1</a:t>
            </a:r>
            <a:endParaRPr lang="en-US"/>
          </a:p>
        </p:txBody>
      </p:sp>
      <p:sp>
        <p:nvSpPr>
          <p:cNvPr id="6" name="Slide Number Placeholder 5"/>
          <p:cNvSpPr>
            <a:spLocks noGrp="1"/>
          </p:cNvSpPr>
          <p:nvPr>
            <p:ph type="sldNum" sz="quarter" idx="12"/>
          </p:nvPr>
        </p:nvSpPr>
        <p:spPr/>
        <p:txBody>
          <a:bodyPr/>
          <a:lstStyle/>
          <a:p>
            <a:pPr>
              <a:defRPr/>
            </a:pPr>
            <a:fld id="{B658453A-848F-4CCC-9E5E-491444E35104}" type="slidenum">
              <a:rPr lang="en-US" smtClean="0"/>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Chart Placeholder 2"/>
          <p:cNvSpPr>
            <a:spLocks noGrp="1"/>
          </p:cNvSpPr>
          <p:nvPr>
            <p:ph type="chart" idx="1"/>
          </p:nvPr>
        </p:nvSpPr>
        <p:spPr>
          <a:xfrm>
            <a:off x="457200" y="1600200"/>
            <a:ext cx="8229600" cy="4525963"/>
          </a:xfrm>
        </p:spPr>
        <p:txBody>
          <a:bodyPr/>
          <a:lstStyle/>
          <a:p>
            <a:pPr lvl="0"/>
            <a:endParaRPr lang="en-GB" noProof="0"/>
          </a:p>
        </p:txBody>
      </p:sp>
      <p:sp>
        <p:nvSpPr>
          <p:cNvPr id="4" name="Date Placeholder 3">
            <a:extLst>
              <a:ext uri="{FF2B5EF4-FFF2-40B4-BE49-F238E27FC236}">
                <a16:creationId xmlns:a16="http://schemas.microsoft.com/office/drawing/2014/main" xmlns="" id="{48D1C7CC-0674-A64C-B9FD-3D5C28791854}"/>
              </a:ext>
            </a:extLst>
          </p:cNvPr>
          <p:cNvSpPr>
            <a:spLocks noGrp="1"/>
          </p:cNvSpPr>
          <p:nvPr>
            <p:ph type="dt" sz="half" idx="10"/>
          </p:nvPr>
        </p:nvSpPr>
        <p:spPr/>
        <p:txBody>
          <a:bodyPr/>
          <a:lstStyle>
            <a:lvl1pPr>
              <a:defRPr smtClean="0"/>
            </a:lvl1pPr>
          </a:lstStyle>
          <a:p>
            <a:pPr>
              <a:defRPr/>
            </a:pPr>
            <a:fld id="{EB543A58-A421-484B-9F28-14DA48B23469}" type="datetime1">
              <a:rPr lang="en-US"/>
              <a:pPr>
                <a:defRPr/>
              </a:pPr>
              <a:t>18-04-01</a:t>
            </a:fld>
            <a:endParaRPr lang="en-US"/>
          </a:p>
        </p:txBody>
      </p:sp>
      <p:sp>
        <p:nvSpPr>
          <p:cNvPr id="5" name="Footer Placeholder 4">
            <a:extLst>
              <a:ext uri="{FF2B5EF4-FFF2-40B4-BE49-F238E27FC236}">
                <a16:creationId xmlns:a16="http://schemas.microsoft.com/office/drawing/2014/main" xmlns="" id="{B8F2A1B8-5883-124A-BE1B-8D33A349808D}"/>
              </a:ext>
            </a:extLst>
          </p:cNvPr>
          <p:cNvSpPr>
            <a:spLocks noGrp="1"/>
          </p:cNvSpPr>
          <p:nvPr>
            <p:ph type="ftr" sz="quarter" idx="11"/>
          </p:nvPr>
        </p:nvSpPr>
        <p:spPr/>
        <p:txBody>
          <a:bodyPr/>
          <a:lstStyle>
            <a:lvl1pPr>
              <a:defRPr smtClean="0"/>
            </a:lvl1pPr>
          </a:lstStyle>
          <a:p>
            <a:pPr>
              <a:defRPr/>
            </a:pPr>
            <a:r>
              <a:rPr lang="en-GB"/>
              <a:t>© 2013 John Wiley &amp; Sons Ltd. www.innovation-portal.info</a:t>
            </a:r>
            <a:endParaRPr lang="en-US"/>
          </a:p>
        </p:txBody>
      </p:sp>
      <p:sp>
        <p:nvSpPr>
          <p:cNvPr id="6" name="Slide Number Placeholder 5">
            <a:extLst>
              <a:ext uri="{FF2B5EF4-FFF2-40B4-BE49-F238E27FC236}">
                <a16:creationId xmlns:a16="http://schemas.microsoft.com/office/drawing/2014/main" xmlns="" id="{7E08531C-B25D-6749-88D5-6D66F269BE90}"/>
              </a:ext>
            </a:extLst>
          </p:cNvPr>
          <p:cNvSpPr>
            <a:spLocks noGrp="1"/>
          </p:cNvSpPr>
          <p:nvPr>
            <p:ph type="sldNum" sz="quarter" idx="12"/>
          </p:nvPr>
        </p:nvSpPr>
        <p:spPr/>
        <p:txBody>
          <a:bodyPr/>
          <a:lstStyle>
            <a:lvl1pPr>
              <a:defRPr/>
            </a:lvl1pPr>
          </a:lstStyle>
          <a:p>
            <a:fld id="{453010F3-816E-A94A-B972-7277A3816381}" type="slidenum">
              <a:rPr lang="en-US" altLang="en-US"/>
              <a:pPr/>
              <a:t>‹#›</a:t>
            </a:fld>
            <a:endParaRPr lang="en-US" altLang="en-US"/>
          </a:p>
        </p:txBody>
      </p:sp>
    </p:spTree>
    <p:extLst>
      <p:ext uri="{BB962C8B-B14F-4D97-AF65-F5344CB8AC3E}">
        <p14:creationId xmlns:p14="http://schemas.microsoft.com/office/powerpoint/2010/main" val="385011913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475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7475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a:defRPr/>
            </a:pPr>
            <a:r>
              <a:rPr lang="en-CA"/>
              <a:t>Lincoln Whyte - Winter 2018 - Week 1</a:t>
            </a:r>
            <a:endParaRPr lang="en-US"/>
          </a:p>
        </p:txBody>
      </p:sp>
      <p:sp>
        <p:nvSpPr>
          <p:cNvPr id="7475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D58F2795-B990-4932-9E07-BCCA55712A6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pPr>
              <a:defRPr/>
            </a:pPr>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pPr>
              <a:defRPr/>
            </a:pPr>
            <a:r>
              <a:rPr lang="en-CA"/>
              <a:t>Lincoln Whyte - Winter 2018 - Week 1</a:t>
            </a:r>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pPr>
              <a:defRPr/>
            </a:pPr>
            <a:fld id="{D58F2795-B990-4932-9E07-BCCA55712A6A}" type="slidenum">
              <a:rPr lang="en-US" smtClean="0"/>
              <a:pPr>
                <a:defRPr/>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467477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24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20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1/relationships/webextension" Target="../webextensions/webextension1.xml"/><Relationship Id="rId4"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microsoft.com/office/2011/relationships/webextension" Target="../webextensions/webextension2.xml"/><Relationship Id="rId4"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microsoft.com/office/2011/relationships/webextension" Target="../webextensions/webextension3.xml"/><Relationship Id="rId4" Type="http://schemas.openxmlformats.org/officeDocument/2006/relationships/image" Target="../media/image3.png"/><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8.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3" Type="http://schemas.microsoft.com/office/2011/relationships/webextension" Target="../webextensions/webextension4.xml"/><Relationship Id="rId4" Type="http://schemas.openxmlformats.org/officeDocument/2006/relationships/image" Target="../media/image10.png"/><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3" Type="http://schemas.microsoft.com/office/2011/relationships/webextension" Target="../webextensions/webextension5.xml"/><Relationship Id="rId4" Type="http://schemas.openxmlformats.org/officeDocument/2006/relationships/image" Target="../media/image11.png"/><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hyperlink" Target="http://www.youtube.com/watch?v=Y8X57eucxn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07E9ED-D71C-5B46-AB3B-5CD807ABF108}"/>
              </a:ext>
            </a:extLst>
          </p:cNvPr>
          <p:cNvSpPr>
            <a:spLocks noGrp="1"/>
          </p:cNvSpPr>
          <p:nvPr>
            <p:ph type="title"/>
          </p:nvPr>
        </p:nvSpPr>
        <p:spPr/>
        <p:txBody>
          <a:bodyPr/>
          <a:lstStyle/>
          <a:p>
            <a:r>
              <a:rPr lang="en-CA" dirty="0"/>
              <a:t>Clip-Air</a:t>
            </a:r>
            <a:endParaRPr lang="en-US" dirty="0"/>
          </a:p>
        </p:txBody>
      </p:sp>
      <mc:AlternateContent xmlns:mc="http://schemas.openxmlformats.org/markup-compatibility/2006">
        <mc:Choice xmlns:pca="http://schemas.microsoft.com/office/powerpoint/2013/contentapp" xmlns:we="http://schemas.microsoft.com/office/webextensions/webextension/2010/11" xmlns="" Requires="we pca">
          <p:graphicFrame>
            <p:nvGraphicFramePr>
              <p:cNvPr id="6" name="Content Placeholder 5">
                <a:extLst>
                  <a:ext uri="{FF2B5EF4-FFF2-40B4-BE49-F238E27FC236}">
                    <a16:creationId xmlns:a16="http://schemas.microsoft.com/office/drawing/2014/main" id="{B2255AEF-714C-8649-860A-C0AEB5E47BAA}"/>
                  </a:ext>
                </a:extLst>
              </p:cNvPr>
              <p:cNvGraphicFramePr>
                <a:graphicFrameLocks noGrp="1"/>
              </p:cNvGraphicFramePr>
              <p:nvPr>
                <p:ph idx="1"/>
                <p:extLst>
                  <p:ext uri="{D42A27DB-BD31-4B8C-83A1-F6EECF244321}">
                    <p14:modId xmlns:p14="http://schemas.microsoft.com/office/powerpoint/2010/main" val="1263159467"/>
                  </p:ext>
                </p:extLst>
              </p:nvPr>
            </p:nvGraphicFramePr>
            <p:xfrm>
              <a:off x="822960" y="1748378"/>
              <a:ext cx="7543800" cy="4576222"/>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6" name="Content Placeholder 5">
                <a:extLst>
                  <a:ext uri="{FF2B5EF4-FFF2-40B4-BE49-F238E27FC236}">
                    <a16:creationId xmlns:a16="http://schemas.microsoft.com/office/drawing/2014/main" xmlns="" id="{B2255AEF-714C-8649-860A-C0AEB5E47BAA}"/>
                  </a:ext>
                </a:extLst>
              </p:cNvPr>
              <p:cNvPicPr>
                <a:picLocks noGrp="1" noRot="1" noChangeAspect="1" noMove="1" noResize="1" noEditPoints="1" noAdjustHandles="1" noChangeArrowheads="1" noChangeShapeType="1"/>
              </p:cNvPicPr>
              <p:nvPr/>
            </p:nvPicPr>
            <p:blipFill>
              <a:blip r:embed="rId4"/>
              <a:stretch>
                <a:fillRect/>
              </a:stretch>
            </p:blipFill>
            <p:spPr>
              <a:xfrm>
                <a:off x="822960" y="1748378"/>
                <a:ext cx="7543800" cy="4576222"/>
              </a:xfrm>
              <a:prstGeom prst="rect">
                <a:avLst/>
              </a:prstGeom>
            </p:spPr>
          </p:pic>
        </mc:Fallback>
      </mc:AlternateContent>
    </p:spTree>
    <p:extLst>
      <p:ext uri="{BB962C8B-B14F-4D97-AF65-F5344CB8AC3E}">
        <p14:creationId xmlns:p14="http://schemas.microsoft.com/office/powerpoint/2010/main" val="359883387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A6ED18-4A57-9D45-B8D8-D1A8A28AC27B}"/>
              </a:ext>
            </a:extLst>
          </p:cNvPr>
          <p:cNvSpPr>
            <a:spLocks noGrp="1"/>
          </p:cNvSpPr>
          <p:nvPr>
            <p:ph type="title"/>
          </p:nvPr>
        </p:nvSpPr>
        <p:spPr/>
        <p:txBody>
          <a:bodyPr/>
          <a:lstStyle/>
          <a:p>
            <a:r>
              <a:rPr lang="en-CA" dirty="0" err="1"/>
              <a:t>Ehang</a:t>
            </a:r>
            <a:r>
              <a:rPr lang="en-CA" dirty="0"/>
              <a:t> 184 Taxi Drone</a:t>
            </a:r>
            <a:endParaRPr lang="en-US" dirty="0"/>
          </a:p>
        </p:txBody>
      </p:sp>
      <mc:AlternateContent xmlns:mc="http://schemas.openxmlformats.org/markup-compatibility/2006">
        <mc:Choice xmlns:pca="http://schemas.microsoft.com/office/powerpoint/2013/contentapp" xmlns:we="http://schemas.microsoft.com/office/webextensions/webextension/2010/11" xmlns="" Requires="we pca">
          <p:graphicFrame>
            <p:nvGraphicFramePr>
              <p:cNvPr id="4" name="Content Placeholder 3">
                <a:extLst>
                  <a:ext uri="{FF2B5EF4-FFF2-40B4-BE49-F238E27FC236}">
                    <a16:creationId xmlns:a16="http://schemas.microsoft.com/office/drawing/2014/main" id="{D0663EE7-56B1-5645-BCAE-36B46541EBE7}"/>
                  </a:ext>
                </a:extLst>
              </p:cNvPr>
              <p:cNvGraphicFramePr>
                <a:graphicFrameLocks noGrp="1"/>
              </p:cNvGraphicFramePr>
              <p:nvPr>
                <p:ph idx="1"/>
                <p:extLst>
                  <p:ext uri="{D42A27DB-BD31-4B8C-83A1-F6EECF244321}">
                    <p14:modId xmlns:p14="http://schemas.microsoft.com/office/powerpoint/2010/main" val="3087224985"/>
                  </p:ext>
                </p:extLst>
              </p:nvPr>
            </p:nvGraphicFramePr>
            <p:xfrm>
              <a:off x="822325" y="1737361"/>
              <a:ext cx="7544435" cy="4511039"/>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4" name="Content Placeholder 3">
                <a:extLst>
                  <a:ext uri="{FF2B5EF4-FFF2-40B4-BE49-F238E27FC236}">
                    <a16:creationId xmlns:a16="http://schemas.microsoft.com/office/drawing/2014/main" xmlns="" id="{D0663EE7-56B1-5645-BCAE-36B46541EBE7}"/>
                  </a:ext>
                </a:extLst>
              </p:cNvPr>
              <p:cNvPicPr>
                <a:picLocks noGrp="1" noRot="1" noChangeAspect="1" noMove="1" noResize="1" noEditPoints="1" noAdjustHandles="1" noChangeArrowheads="1" noChangeShapeType="1"/>
              </p:cNvPicPr>
              <p:nvPr/>
            </p:nvPicPr>
            <p:blipFill>
              <a:blip r:embed="rId4"/>
              <a:stretch>
                <a:fillRect/>
              </a:stretch>
            </p:blipFill>
            <p:spPr>
              <a:xfrm>
                <a:off x="822325" y="1737361"/>
                <a:ext cx="7544435" cy="4511039"/>
              </a:xfrm>
              <a:prstGeom prst="rect">
                <a:avLst/>
              </a:prstGeom>
            </p:spPr>
          </p:pic>
        </mc:Fallback>
      </mc:AlternateContent>
    </p:spTree>
    <p:extLst>
      <p:ext uri="{BB962C8B-B14F-4D97-AF65-F5344CB8AC3E}">
        <p14:creationId xmlns:p14="http://schemas.microsoft.com/office/powerpoint/2010/main" val="118483048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3"/>
          <p:cNvSpPr>
            <a:spLocks noGrp="1" noChangeArrowheads="1"/>
          </p:cNvSpPr>
          <p:nvPr>
            <p:ph type="title"/>
          </p:nvPr>
        </p:nvSpPr>
        <p:spPr/>
        <p:txBody>
          <a:bodyPr>
            <a:normAutofit/>
          </a:bodyPr>
          <a:lstStyle/>
          <a:p>
            <a:r>
              <a:rPr lang="en-US" dirty="0"/>
              <a:t>Vignette: Where good ideas come from</a:t>
            </a:r>
            <a:endParaRPr lang="en-CA" dirty="0"/>
          </a:p>
        </p:txBody>
      </p:sp>
      <p:sp>
        <p:nvSpPr>
          <p:cNvPr id="23556" name="Rectangle 2"/>
          <p:cNvSpPr>
            <a:spLocks noGrp="1" noChangeArrowheads="1"/>
          </p:cNvSpPr>
          <p:nvPr>
            <p:ph idx="1"/>
          </p:nvPr>
        </p:nvSpPr>
        <p:spPr/>
        <p:txBody>
          <a:bodyPr/>
          <a:lstStyle/>
          <a:p>
            <a:pPr eaLnBrk="1" hangingPunct="1">
              <a:buFontTx/>
              <a:buNone/>
            </a:pPr>
            <a:r>
              <a:rPr lang="en-US" sz="2800" dirty="0"/>
              <a:t>	</a:t>
            </a:r>
            <a:endParaRPr lang="en-CA" sz="2800" dirty="0"/>
          </a:p>
          <a:p>
            <a:pPr eaLnBrk="1" hangingPunct="1">
              <a:buFontTx/>
              <a:buNone/>
            </a:pPr>
            <a:endParaRPr lang="en-CA" sz="2800" dirty="0"/>
          </a:p>
          <a:p>
            <a:pPr eaLnBrk="1" hangingPunct="1">
              <a:buNone/>
            </a:pPr>
            <a:r>
              <a:rPr lang="en-CA" sz="2800" dirty="0"/>
              <a:t>	</a:t>
            </a:r>
          </a:p>
          <a:p>
            <a:pPr eaLnBrk="1" hangingPunct="1">
              <a:buFontTx/>
              <a:buNone/>
            </a:pPr>
            <a:endParaRPr lang="en-CA" sz="2800" dirty="0"/>
          </a:p>
          <a:p>
            <a:pPr eaLnBrk="1" hangingPunct="1">
              <a:buFontTx/>
              <a:buNone/>
            </a:pPr>
            <a:endParaRPr lang="en-US" sz="2800" i="1" dirty="0"/>
          </a:p>
        </p:txBody>
      </p:sp>
      <mc:AlternateContent xmlns:mc="http://schemas.openxmlformats.org/markup-compatibility/2006">
        <mc:Choice xmlns:pca="http://schemas.microsoft.com/office/powerpoint/2013/contentapp" xmlns:we="http://schemas.microsoft.com/office/webextensions/webextension/2010/11" xmlns="" Requires="we pca">
          <p:graphicFrame>
            <p:nvGraphicFramePr>
              <p:cNvPr id="2" name="Add-in 1">
                <a:extLst>
                  <a:ext uri="{FF2B5EF4-FFF2-40B4-BE49-F238E27FC236}">
                    <a16:creationId xmlns:a16="http://schemas.microsoft.com/office/drawing/2014/main" id="{659B9C60-8970-B448-992A-C6F6209A0F7E}"/>
                  </a:ext>
                </a:extLst>
              </p:cNvPr>
              <p:cNvGraphicFramePr>
                <a:graphicFrameLocks noGrp="1"/>
              </p:cNvGraphicFramePr>
              <p:nvPr>
                <p:extLst/>
              </p:nvPr>
            </p:nvGraphicFramePr>
            <p:xfrm>
              <a:off x="822958" y="1816858"/>
              <a:ext cx="7543801" cy="4431542"/>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a:extLst>
                  <a:ext uri="{FF2B5EF4-FFF2-40B4-BE49-F238E27FC236}">
                    <a16:creationId xmlns:a16="http://schemas.microsoft.com/office/drawing/2014/main" xmlns="" id="{659B9C60-8970-B448-992A-C6F6209A0F7E}"/>
                  </a:ext>
                </a:extLst>
              </p:cNvPr>
              <p:cNvPicPr>
                <a:picLocks noGrp="1" noRot="1" noChangeAspect="1" noMove="1" noResize="1" noEditPoints="1" noAdjustHandles="1" noChangeArrowheads="1" noChangeShapeType="1"/>
              </p:cNvPicPr>
              <p:nvPr/>
            </p:nvPicPr>
            <p:blipFill>
              <a:blip r:embed="rId4"/>
              <a:stretch>
                <a:fillRect/>
              </a:stretch>
            </p:blipFill>
            <p:spPr>
              <a:xfrm>
                <a:off x="822958" y="1816858"/>
                <a:ext cx="7543801" cy="4431542"/>
              </a:xfrm>
              <a:prstGeom prst="rect">
                <a:avLst/>
              </a:prstGeom>
            </p:spPr>
          </p:pic>
        </mc:Fallback>
      </mc:AlternateContent>
    </p:spTree>
    <p:extLst>
      <p:ext uri="{BB962C8B-B14F-4D97-AF65-F5344CB8AC3E}">
        <p14:creationId xmlns:p14="http://schemas.microsoft.com/office/powerpoint/2010/main" val="32550053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800" dirty="0"/>
              <a:t>Conclusion: Applying the Innovation Rules to Your Organization</a:t>
            </a:r>
          </a:p>
        </p:txBody>
      </p:sp>
      <p:sp>
        <p:nvSpPr>
          <p:cNvPr id="5" name="Text Placeholder 4"/>
          <p:cNvSpPr>
            <a:spLocks noGrp="1"/>
          </p:cNvSpPr>
          <p:nvPr>
            <p:ph type="body" idx="1"/>
          </p:nvPr>
        </p:nvSpPr>
        <p:spPr/>
        <p:txBody>
          <a:bodyPr/>
          <a:lstStyle/>
          <a:p>
            <a:r>
              <a:rPr lang="en-US" dirty="0"/>
              <a:t>Chapter 10</a:t>
            </a:r>
          </a:p>
        </p:txBody>
      </p:sp>
    </p:spTree>
    <p:extLst>
      <p:ext uri="{BB962C8B-B14F-4D97-AF65-F5344CB8AC3E}">
        <p14:creationId xmlns:p14="http://schemas.microsoft.com/office/powerpoint/2010/main" val="175214384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3"/>
          <p:cNvSpPr>
            <a:spLocks noGrp="1" noChangeArrowheads="1"/>
          </p:cNvSpPr>
          <p:nvPr>
            <p:ph type="title"/>
          </p:nvPr>
        </p:nvSpPr>
        <p:spPr/>
        <p:txBody>
          <a:bodyPr/>
          <a:lstStyle/>
          <a:p>
            <a:pPr eaLnBrk="1" hangingPunct="1"/>
            <a:r>
              <a:rPr lang="en-US" sz="2800"/>
              <a:t>M.I.W. Chapter 10:  Applying the Innovation Rules</a:t>
            </a:r>
          </a:p>
        </p:txBody>
      </p:sp>
      <p:sp>
        <p:nvSpPr>
          <p:cNvPr id="11268" name="Rectangle 2"/>
          <p:cNvSpPr>
            <a:spLocks noGrp="1" noChangeArrowheads="1"/>
          </p:cNvSpPr>
          <p:nvPr>
            <p:ph idx="1"/>
          </p:nvPr>
        </p:nvSpPr>
        <p:spPr/>
        <p:txBody>
          <a:bodyPr/>
          <a:lstStyle/>
          <a:p>
            <a:pPr eaLnBrk="1" hangingPunct="1">
              <a:buFontTx/>
              <a:buNone/>
            </a:pPr>
            <a:r>
              <a:rPr lang="en-US" sz="2800" dirty="0"/>
              <a:t>	</a:t>
            </a:r>
            <a:r>
              <a:rPr lang="en-US" sz="3200" dirty="0"/>
              <a:t>Combining Creativity with Commercial Savvy</a:t>
            </a:r>
          </a:p>
          <a:p>
            <a:pPr eaLnBrk="1" hangingPunct="1">
              <a:buFontTx/>
              <a:buNone/>
            </a:pPr>
            <a:endParaRPr lang="en-US" sz="3200" dirty="0"/>
          </a:p>
          <a:p>
            <a:pPr eaLnBrk="1" hangingPunct="1">
              <a:buFontTx/>
              <a:buNone/>
            </a:pPr>
            <a:r>
              <a:rPr lang="en-US" sz="3200" dirty="0"/>
              <a:t>	</a:t>
            </a:r>
            <a:r>
              <a:rPr lang="en-US" sz="3200" i="1" dirty="0"/>
              <a:t>“The key to the whole game is to innovate and to make a profit.”	</a:t>
            </a:r>
          </a:p>
          <a:p>
            <a:pPr eaLnBrk="1" hangingPunct="1">
              <a:buFontTx/>
              <a:buNone/>
            </a:pPr>
            <a:r>
              <a:rPr lang="en-US" sz="3200" i="1" dirty="0"/>
              <a:t>		</a:t>
            </a:r>
            <a:r>
              <a:rPr lang="en-US" sz="2400" i="1" dirty="0"/>
              <a:t>– Kevin Rollins, CEO, Dell</a:t>
            </a:r>
            <a:endParaRPr lang="en-US" sz="3200" dirty="0"/>
          </a:p>
        </p:txBody>
      </p:sp>
    </p:spTree>
    <p:extLst>
      <p:ext uri="{BB962C8B-B14F-4D97-AF65-F5344CB8AC3E}">
        <p14:creationId xmlns:p14="http://schemas.microsoft.com/office/powerpoint/2010/main" val="263489093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3"/>
          <p:cNvSpPr>
            <a:spLocks noGrp="1" noChangeArrowheads="1"/>
          </p:cNvSpPr>
          <p:nvPr>
            <p:ph type="title"/>
          </p:nvPr>
        </p:nvSpPr>
        <p:spPr/>
        <p:txBody>
          <a:bodyPr>
            <a:normAutofit/>
          </a:bodyPr>
          <a:lstStyle/>
          <a:p>
            <a:pPr eaLnBrk="1" hangingPunct="1"/>
            <a:r>
              <a:rPr lang="en-US" sz="3600" dirty="0"/>
              <a:t>Smart Execution – Return to the 7 Rules</a:t>
            </a:r>
          </a:p>
        </p:txBody>
      </p:sp>
      <p:sp>
        <p:nvSpPr>
          <p:cNvPr id="7172" name="Rectangle 2"/>
          <p:cNvSpPr>
            <a:spLocks noGrp="1" noChangeArrowheads="1"/>
          </p:cNvSpPr>
          <p:nvPr>
            <p:ph idx="1"/>
          </p:nvPr>
        </p:nvSpPr>
        <p:spPr/>
        <p:txBody>
          <a:bodyPr>
            <a:normAutofit fontScale="92500"/>
          </a:bodyPr>
          <a:lstStyle/>
          <a:p>
            <a:pPr marL="457200" indent="-457200" eaLnBrk="1" hangingPunct="1">
              <a:buFont typeface="+mj-lt"/>
              <a:buAutoNum type="arabicPeriod"/>
              <a:defRPr/>
            </a:pPr>
            <a:r>
              <a:rPr lang="en-US" sz="2400" dirty="0"/>
              <a:t>Exert Strong Leadership defining the innovation strategy and designing innovation portfolios and encourage truly significant value creation.  </a:t>
            </a:r>
            <a:endParaRPr lang="en-US" sz="2400" i="1" dirty="0"/>
          </a:p>
          <a:p>
            <a:pPr marL="457200" indent="-457200" eaLnBrk="1" hangingPunct="1">
              <a:buFont typeface="+mj-lt"/>
              <a:buAutoNum type="arabicPeriod"/>
              <a:defRPr/>
            </a:pPr>
            <a:r>
              <a:rPr lang="en-US" sz="2400" dirty="0"/>
              <a:t>Match innovation to the company business strategy including selection of the innovation strategy (Play-to-win or play-to-lose)</a:t>
            </a:r>
          </a:p>
          <a:p>
            <a:pPr marL="457200" indent="-457200" eaLnBrk="1" hangingPunct="1">
              <a:buFont typeface="+mj-lt"/>
              <a:buAutoNum type="arabicPeriod"/>
              <a:defRPr/>
            </a:pPr>
            <a:r>
              <a:rPr lang="en-US" sz="2400" dirty="0"/>
              <a:t>Make innovation an integral part of the company’s business mentality, and ensure that the processes and organization support an innovation culture.</a:t>
            </a:r>
            <a:endParaRPr lang="en-US" sz="2400" i="1" dirty="0"/>
          </a:p>
          <a:p>
            <a:pPr marL="457200" indent="-457200" eaLnBrk="1" hangingPunct="1">
              <a:buFont typeface="+mj-lt"/>
              <a:buAutoNum type="arabicPeriod"/>
              <a:defRPr/>
            </a:pPr>
            <a:r>
              <a:rPr lang="en-US" sz="2400" dirty="0"/>
              <a:t>Balance creativity and value capture so that the company generates successful new ideas and gets the max. R.O.I.</a:t>
            </a:r>
            <a:endParaRPr lang="en-US" sz="2400" i="1" dirty="0"/>
          </a:p>
          <a:p>
            <a:pPr marL="457200" indent="-457200" eaLnBrk="1" hangingPunct="1">
              <a:buFont typeface="+mj-lt"/>
              <a:buAutoNum type="arabicPeriod"/>
              <a:defRPr/>
            </a:pPr>
            <a:endParaRPr lang="en-US" sz="2400" dirty="0"/>
          </a:p>
        </p:txBody>
      </p:sp>
    </p:spTree>
    <p:extLst>
      <p:ext uri="{BB962C8B-B14F-4D97-AF65-F5344CB8AC3E}">
        <p14:creationId xmlns:p14="http://schemas.microsoft.com/office/powerpoint/2010/main" val="154387872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3"/>
          <p:cNvSpPr>
            <a:spLocks noGrp="1" noChangeArrowheads="1"/>
          </p:cNvSpPr>
          <p:nvPr>
            <p:ph type="title"/>
          </p:nvPr>
        </p:nvSpPr>
        <p:spPr/>
        <p:txBody>
          <a:bodyPr>
            <a:normAutofit/>
          </a:bodyPr>
          <a:lstStyle/>
          <a:p>
            <a:pPr eaLnBrk="1" hangingPunct="1"/>
            <a:r>
              <a:rPr lang="en-US" sz="4000" dirty="0"/>
              <a:t>7 Innovation Rules, cont.</a:t>
            </a:r>
          </a:p>
        </p:txBody>
      </p:sp>
      <p:sp>
        <p:nvSpPr>
          <p:cNvPr id="13316" name="Rectangle 2"/>
          <p:cNvSpPr>
            <a:spLocks noGrp="1" noChangeArrowheads="1"/>
          </p:cNvSpPr>
          <p:nvPr>
            <p:ph idx="1"/>
          </p:nvPr>
        </p:nvSpPr>
        <p:spPr/>
        <p:txBody>
          <a:bodyPr>
            <a:normAutofit fontScale="92500"/>
          </a:bodyPr>
          <a:lstStyle/>
          <a:p>
            <a:pPr marL="514350" indent="-514350" eaLnBrk="1" hangingPunct="1">
              <a:buFont typeface="+mj-lt"/>
              <a:buAutoNum type="arabicPeriod" startAt="5"/>
            </a:pPr>
            <a:r>
              <a:rPr lang="en-US" sz="2800" dirty="0"/>
              <a:t>Neutralize organizational antibodies that kill off good ideas because they are different from the norm.   </a:t>
            </a:r>
            <a:r>
              <a:rPr lang="en-US" sz="2800" i="1" dirty="0"/>
              <a:t>Inertia of status quo</a:t>
            </a:r>
          </a:p>
          <a:p>
            <a:pPr marL="514350" indent="-514350" eaLnBrk="1" hangingPunct="1">
              <a:buFont typeface="+mj-lt"/>
              <a:buAutoNum type="arabicPeriod" startAt="5"/>
            </a:pPr>
            <a:r>
              <a:rPr lang="en-US" sz="2800" dirty="0"/>
              <a:t>Create innovation networks that includes people and knowledge both inside and outside the organization.  </a:t>
            </a:r>
            <a:endParaRPr lang="en-US" sz="2800" i="1" dirty="0"/>
          </a:p>
          <a:p>
            <a:pPr marL="514350" indent="-514350" eaLnBrk="1" hangingPunct="1">
              <a:buFont typeface="+mj-lt"/>
              <a:buAutoNum type="arabicPeriod" startAt="5"/>
            </a:pPr>
            <a:r>
              <a:rPr lang="en-US" sz="2800" dirty="0"/>
              <a:t>Implement the right metrics and rewards for innovation.   </a:t>
            </a:r>
            <a:r>
              <a:rPr lang="en-US" sz="2800" i="1" dirty="0"/>
              <a:t>We are all slaves to our reward system</a:t>
            </a:r>
          </a:p>
          <a:p>
            <a:pPr eaLnBrk="1" hangingPunct="1">
              <a:buFontTx/>
              <a:buNone/>
            </a:pPr>
            <a:r>
              <a:rPr lang="en-US" sz="2800" dirty="0"/>
              <a:t>These rules are interdependent</a:t>
            </a:r>
          </a:p>
          <a:p>
            <a:pPr eaLnBrk="1" hangingPunct="1">
              <a:buFontTx/>
              <a:buNone/>
            </a:pPr>
            <a:endParaRPr lang="en-US" sz="2400" dirty="0"/>
          </a:p>
        </p:txBody>
      </p:sp>
    </p:spTree>
    <p:extLst>
      <p:ext uri="{BB962C8B-B14F-4D97-AF65-F5344CB8AC3E}">
        <p14:creationId xmlns:p14="http://schemas.microsoft.com/office/powerpoint/2010/main" val="367608532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3"/>
          <p:cNvSpPr>
            <a:spLocks noGrp="1" noChangeArrowheads="1"/>
          </p:cNvSpPr>
          <p:nvPr>
            <p:ph type="title"/>
          </p:nvPr>
        </p:nvSpPr>
        <p:spPr/>
        <p:txBody>
          <a:bodyPr>
            <a:normAutofit/>
          </a:bodyPr>
          <a:lstStyle/>
          <a:p>
            <a:pPr eaLnBrk="1" hangingPunct="1"/>
            <a:r>
              <a:rPr lang="en-US" sz="4000" dirty="0"/>
              <a:t>The Role of Leadership</a:t>
            </a:r>
          </a:p>
        </p:txBody>
      </p:sp>
      <p:sp>
        <p:nvSpPr>
          <p:cNvPr id="14340" name="Rectangle 2"/>
          <p:cNvSpPr>
            <a:spLocks noGrp="1" noChangeArrowheads="1"/>
          </p:cNvSpPr>
          <p:nvPr>
            <p:ph idx="1"/>
          </p:nvPr>
        </p:nvSpPr>
        <p:spPr/>
        <p:txBody>
          <a:bodyPr/>
          <a:lstStyle/>
          <a:p>
            <a:pPr eaLnBrk="1" hangingPunct="1"/>
            <a:r>
              <a:rPr lang="en-US" sz="2800" dirty="0"/>
              <a:t>Leadership must define the innovation strategy and link it to the business strategy</a:t>
            </a:r>
          </a:p>
          <a:p>
            <a:pPr eaLnBrk="1" hangingPunct="1"/>
            <a:r>
              <a:rPr lang="en-US" dirty="0"/>
              <a:t>Innovation must be aligned with the company business strategy, including selection of the innovation strategy</a:t>
            </a:r>
            <a:endParaRPr lang="en-US" sz="2800" dirty="0"/>
          </a:p>
          <a:p>
            <a:pPr eaLnBrk="1" hangingPunct="1"/>
            <a:r>
              <a:rPr lang="en-US" sz="2800" dirty="0"/>
              <a:t>Leadership must define who will benefit from improved innovations.  </a:t>
            </a:r>
          </a:p>
          <a:p>
            <a:pPr lvl="1"/>
            <a:r>
              <a:rPr lang="en-US" dirty="0"/>
              <a:t>Who are the targets for value creation from innovation?  Profit, the consumer, suppliers, distributors, employees?</a:t>
            </a:r>
          </a:p>
        </p:txBody>
      </p:sp>
    </p:spTree>
    <p:extLst>
      <p:ext uri="{BB962C8B-B14F-4D97-AF65-F5344CB8AC3E}">
        <p14:creationId xmlns:p14="http://schemas.microsoft.com/office/powerpoint/2010/main" val="364049293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3"/>
          <p:cNvSpPr>
            <a:spLocks noGrp="1" noChangeArrowheads="1"/>
          </p:cNvSpPr>
          <p:nvPr>
            <p:ph type="title"/>
          </p:nvPr>
        </p:nvSpPr>
        <p:spPr/>
        <p:txBody>
          <a:bodyPr>
            <a:normAutofit/>
          </a:bodyPr>
          <a:lstStyle/>
          <a:p>
            <a:pPr eaLnBrk="1" hangingPunct="1"/>
            <a:r>
              <a:rPr lang="en-US" sz="4000" dirty="0"/>
              <a:t>Diagnostics and Action</a:t>
            </a:r>
          </a:p>
        </p:txBody>
      </p:sp>
      <p:sp>
        <p:nvSpPr>
          <p:cNvPr id="15364" name="Rectangle 2"/>
          <p:cNvSpPr>
            <a:spLocks noGrp="1" noChangeArrowheads="1"/>
          </p:cNvSpPr>
          <p:nvPr>
            <p:ph idx="1"/>
          </p:nvPr>
        </p:nvSpPr>
        <p:spPr/>
        <p:txBody>
          <a:bodyPr>
            <a:normAutofit/>
          </a:bodyPr>
          <a:lstStyle/>
          <a:p>
            <a:pPr eaLnBrk="1" hangingPunct="1">
              <a:buFontTx/>
              <a:buNone/>
            </a:pPr>
            <a:r>
              <a:rPr lang="en-US" sz="2400" dirty="0"/>
              <a:t>	</a:t>
            </a:r>
            <a:r>
              <a:rPr lang="en-US" dirty="0"/>
              <a:t>Salesforce.com requires that all new initiatives and products be reviewed using V2MOM:</a:t>
            </a:r>
          </a:p>
          <a:p>
            <a:pPr lvl="1"/>
            <a:r>
              <a:rPr lang="en-US" dirty="0"/>
              <a:t>Vision:  What do you want?</a:t>
            </a:r>
          </a:p>
          <a:p>
            <a:pPr lvl="1"/>
            <a:r>
              <a:rPr lang="en-US" dirty="0"/>
              <a:t>Values:  What’s important about it?</a:t>
            </a:r>
          </a:p>
          <a:p>
            <a:pPr lvl="1"/>
            <a:r>
              <a:rPr lang="en-US" dirty="0"/>
              <a:t>Methods:  How do you get it?</a:t>
            </a:r>
          </a:p>
          <a:p>
            <a:pPr lvl="1"/>
            <a:r>
              <a:rPr lang="en-US" dirty="0"/>
              <a:t>Obstacles:  What is preventing you from getting it?</a:t>
            </a:r>
          </a:p>
          <a:p>
            <a:pPr lvl="1"/>
            <a:r>
              <a:rPr lang="en-US" dirty="0"/>
              <a:t>Measures:  How will you know when you got it?</a:t>
            </a:r>
          </a:p>
          <a:p>
            <a:pPr eaLnBrk="1" hangingPunct="1">
              <a:buFontTx/>
              <a:buNone/>
            </a:pPr>
            <a:r>
              <a:rPr lang="en-US" i="1" dirty="0"/>
              <a:t> 	– refer to table 10.1 on page 272 for more diagnostics</a:t>
            </a:r>
          </a:p>
        </p:txBody>
      </p:sp>
    </p:spTree>
    <p:extLst>
      <p:ext uri="{BB962C8B-B14F-4D97-AF65-F5344CB8AC3E}">
        <p14:creationId xmlns:p14="http://schemas.microsoft.com/office/powerpoint/2010/main" val="15786555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3"/>
          <p:cNvSpPr>
            <a:spLocks noGrp="1" noChangeArrowheads="1"/>
          </p:cNvSpPr>
          <p:nvPr>
            <p:ph type="title"/>
          </p:nvPr>
        </p:nvSpPr>
        <p:spPr/>
        <p:txBody>
          <a:bodyPr>
            <a:normAutofit/>
          </a:bodyPr>
          <a:lstStyle/>
          <a:p>
            <a:pPr eaLnBrk="1" hangingPunct="1"/>
            <a:r>
              <a:rPr lang="en-US" sz="4000" dirty="0"/>
              <a:t>Generating Innovation Value</a:t>
            </a:r>
          </a:p>
        </p:txBody>
      </p:sp>
      <p:sp>
        <p:nvSpPr>
          <p:cNvPr id="16388" name="Rectangle 2"/>
          <p:cNvSpPr>
            <a:spLocks noGrp="1" noChangeArrowheads="1"/>
          </p:cNvSpPr>
          <p:nvPr>
            <p:ph idx="1"/>
          </p:nvPr>
        </p:nvSpPr>
        <p:spPr/>
        <p:txBody>
          <a:bodyPr/>
          <a:lstStyle/>
          <a:p>
            <a:pPr eaLnBrk="1" hangingPunct="1">
              <a:buFontTx/>
              <a:buNone/>
            </a:pPr>
            <a:r>
              <a:rPr lang="en-US" sz="2400"/>
              <a:t>	</a:t>
            </a:r>
            <a:r>
              <a:rPr lang="en-US" sz="2800"/>
              <a:t>There is no silver bullet for innovation, no one formula or structure for innovation that will work for every organization.  The seven Innovation Rules provide the basis for executing improved innovation that creates value and growth.</a:t>
            </a:r>
            <a:endParaRPr lang="en-US" sz="2800" i="1"/>
          </a:p>
        </p:txBody>
      </p:sp>
    </p:spTree>
    <p:extLst>
      <p:ext uri="{BB962C8B-B14F-4D97-AF65-F5344CB8AC3E}">
        <p14:creationId xmlns:p14="http://schemas.microsoft.com/office/powerpoint/2010/main" val="347519956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6DD5F3DE-49B2-4B49-9DD4-3ECE26328886}"/>
              </a:ext>
            </a:extLst>
          </p:cNvPr>
          <p:cNvSpPr>
            <a:spLocks noGrp="1"/>
          </p:cNvSpPr>
          <p:nvPr>
            <p:ph type="title"/>
          </p:nvPr>
        </p:nvSpPr>
        <p:spPr/>
        <p:txBody>
          <a:bodyPr/>
          <a:lstStyle/>
          <a:p>
            <a:r>
              <a:rPr lang="en-US" dirty="0"/>
              <a:t>The Innovation Process</a:t>
            </a:r>
            <a:br>
              <a:rPr lang="en-US" dirty="0"/>
            </a:br>
            <a:endParaRPr lang="en-US" dirty="0"/>
          </a:p>
        </p:txBody>
      </p:sp>
      <p:sp>
        <p:nvSpPr>
          <p:cNvPr id="17412" name="Footer Placeholder 3">
            <a:extLst>
              <a:ext uri="{FF2B5EF4-FFF2-40B4-BE49-F238E27FC236}">
                <a16:creationId xmlns:a16="http://schemas.microsoft.com/office/drawing/2014/main" xmlns="" id="{F299712C-3353-B74B-950C-DF415956FBAD}"/>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a:solidFill>
                  <a:srgbClr val="984807"/>
                </a:solidFill>
                <a:latin typeface="Calibri" panose="020F0502020204030204" pitchFamily="34" charset="0"/>
              </a:rPr>
              <a:t>© 2013 John Wiley &amp; Sons Ltd. www.innovation-portal.info</a:t>
            </a:r>
            <a:endParaRPr lang="en-US" altLang="en-US">
              <a:solidFill>
                <a:srgbClr val="984807"/>
              </a:solidFill>
              <a:latin typeface="Calibri" panose="020F0502020204030204" pitchFamily="34" charset="0"/>
            </a:endParaRPr>
          </a:p>
        </p:txBody>
      </p:sp>
      <p:sp>
        <p:nvSpPr>
          <p:cNvPr id="17410" name="Slide Number Placeholder 3">
            <a:extLst>
              <a:ext uri="{FF2B5EF4-FFF2-40B4-BE49-F238E27FC236}">
                <a16:creationId xmlns:a16="http://schemas.microsoft.com/office/drawing/2014/main" xmlns="" id="{5AA0F5F1-6579-1745-BC44-8675DF11652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A3A2E8DC-49E1-6F40-B1FE-929C0921D1B4}" type="slidenum">
              <a:rPr lang="en-US" altLang="en-US">
                <a:solidFill>
                  <a:srgbClr val="898989"/>
                </a:solidFill>
                <a:latin typeface="Calibri" panose="020F0502020204030204" pitchFamily="34" charset="0"/>
              </a:rPr>
              <a:pPr eaLnBrk="1" hangingPunct="1"/>
              <a:t>11</a:t>
            </a:fld>
            <a:endParaRPr lang="en-US" altLang="en-US">
              <a:solidFill>
                <a:srgbClr val="898989"/>
              </a:solidFill>
              <a:latin typeface="Calibri" panose="020F0502020204030204" pitchFamily="34" charset="0"/>
            </a:endParaRPr>
          </a:p>
        </p:txBody>
      </p:sp>
      <p:pic>
        <p:nvPicPr>
          <p:cNvPr id="17411" name="Picture 6">
            <a:extLst>
              <a:ext uri="{FF2B5EF4-FFF2-40B4-BE49-F238E27FC236}">
                <a16:creationId xmlns:a16="http://schemas.microsoft.com/office/drawing/2014/main" xmlns="" id="{A1CF2C03-6085-B548-BE53-522551F6B7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11238"/>
            <a:ext cx="8369300" cy="443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85800" y="5334000"/>
            <a:ext cx="7866529" cy="923330"/>
          </a:xfrm>
          <a:prstGeom prst="rect">
            <a:avLst/>
          </a:prstGeom>
        </p:spPr>
        <p:txBody>
          <a:bodyPr wrap="square">
            <a:spAutoFit/>
          </a:bodyPr>
          <a:lstStyle/>
          <a:p>
            <a:pPr lvl="0">
              <a:spcBef>
                <a:spcPct val="30000"/>
              </a:spcBef>
              <a:defRPr/>
            </a:pPr>
            <a:r>
              <a:rPr lang="en-US" dirty="0"/>
              <a:t>Innovation Rule 1. Exert Strong Leadership </a:t>
            </a:r>
            <a:r>
              <a:rPr lang="en-US" b="1" dirty="0"/>
              <a:t>defining the innovation strategy </a:t>
            </a:r>
            <a:r>
              <a:rPr lang="en-US" dirty="0"/>
              <a:t>and </a:t>
            </a:r>
            <a:r>
              <a:rPr lang="en-US" b="1" dirty="0"/>
              <a:t>designing innovation portfolios </a:t>
            </a:r>
            <a:r>
              <a:rPr lang="en-US" dirty="0"/>
              <a:t>and encourage truly significant </a:t>
            </a:r>
            <a:r>
              <a:rPr lang="en-US" b="1" dirty="0"/>
              <a:t>value creation</a:t>
            </a:r>
            <a:r>
              <a:rPr lang="en-US" dirty="0"/>
              <a:t>.  </a:t>
            </a:r>
            <a:endParaRPr lang="en-US" i="1" dirty="0"/>
          </a:p>
        </p:txBody>
      </p:sp>
    </p:spTree>
    <p:extLst>
      <p:ext uri="{BB962C8B-B14F-4D97-AF65-F5344CB8AC3E}">
        <p14:creationId xmlns:p14="http://schemas.microsoft.com/office/powerpoint/2010/main" val="326243053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5" name="Footer Placeholder 3">
            <a:extLst>
              <a:ext uri="{FF2B5EF4-FFF2-40B4-BE49-F238E27FC236}">
                <a16:creationId xmlns:a16="http://schemas.microsoft.com/office/drawing/2014/main" xmlns="" id="{3032F31C-C059-9C43-AC1F-E8C9DC2ED459}"/>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a:solidFill>
                  <a:srgbClr val="984807"/>
                </a:solidFill>
                <a:latin typeface="Calibri" panose="020F0502020204030204" pitchFamily="34" charset="0"/>
              </a:rPr>
              <a:t>© 2013 John Wiley &amp; Sons Ltd. www.innovation-portal.info</a:t>
            </a:r>
            <a:endParaRPr lang="en-US" altLang="en-US">
              <a:solidFill>
                <a:srgbClr val="984807"/>
              </a:solidFill>
              <a:latin typeface="Calibri" panose="020F0502020204030204" pitchFamily="34" charset="0"/>
            </a:endParaRPr>
          </a:p>
        </p:txBody>
      </p:sp>
      <p:sp>
        <p:nvSpPr>
          <p:cNvPr id="18434" name="Title 1">
            <a:extLst>
              <a:ext uri="{FF2B5EF4-FFF2-40B4-BE49-F238E27FC236}">
                <a16:creationId xmlns:a16="http://schemas.microsoft.com/office/drawing/2014/main" xmlns="" id="{9ED19A94-D991-2B42-BE56-7259F4128777}"/>
              </a:ext>
            </a:extLst>
          </p:cNvPr>
          <p:cNvSpPr>
            <a:spLocks noGrp="1"/>
          </p:cNvSpPr>
          <p:nvPr>
            <p:ph type="title" idx="4294967295"/>
          </p:nvPr>
        </p:nvSpPr>
        <p:spPr>
          <a:xfrm>
            <a:off x="990600" y="284909"/>
            <a:ext cx="7543800" cy="1449387"/>
          </a:xfrm>
        </p:spPr>
        <p:txBody>
          <a:bodyPr anchor="t"/>
          <a:lstStyle/>
          <a:p>
            <a:r>
              <a:rPr lang="en-US" altLang="en-US" dirty="0">
                <a:ea typeface="ＭＳ Ｐゴシック" panose="020B0600070205080204" pitchFamily="34" charset="-128"/>
              </a:rPr>
              <a:t>How organizations learn…</a:t>
            </a:r>
          </a:p>
        </p:txBody>
      </p:sp>
      <p:sp>
        <p:nvSpPr>
          <p:cNvPr id="7" name="Donut 6">
            <a:extLst>
              <a:ext uri="{FF2B5EF4-FFF2-40B4-BE49-F238E27FC236}">
                <a16:creationId xmlns:a16="http://schemas.microsoft.com/office/drawing/2014/main" xmlns="" id="{64769256-DB9B-AD40-A48E-99B1B388E223}"/>
              </a:ext>
            </a:extLst>
          </p:cNvPr>
          <p:cNvSpPr/>
          <p:nvPr/>
        </p:nvSpPr>
        <p:spPr bwMode="auto">
          <a:xfrm>
            <a:off x="2438400" y="1600200"/>
            <a:ext cx="4267200" cy="3962400"/>
          </a:xfrm>
          <a:prstGeom prst="donut">
            <a:avLst/>
          </a:prstGeom>
          <a:solidFill>
            <a:schemeClr val="accent1"/>
          </a:solidFill>
          <a:ln w="9525" cap="flat" cmpd="sng" algn="ctr">
            <a:solidFill>
              <a:schemeClr val="tx1"/>
            </a:solidFill>
            <a:prstDash val="solid"/>
            <a:round/>
            <a:headEnd type="none" w="med" len="med"/>
            <a:tailEnd type="none" w="med" len="med"/>
          </a:ln>
          <a:effectLst/>
        </p:spPr>
        <p:txBody>
          <a:bodyPr/>
          <a:lstStyle/>
          <a:p>
            <a:pPr>
              <a:defRPr/>
            </a:pPr>
            <a:endParaRPr lang="en-US">
              <a:latin typeface="Times" charset="0"/>
              <a:ea typeface="ＭＳ Ｐゴシック" charset="-128"/>
            </a:endParaRPr>
          </a:p>
        </p:txBody>
      </p:sp>
      <p:sp>
        <p:nvSpPr>
          <p:cNvPr id="18436" name="TextBox 7">
            <a:extLst>
              <a:ext uri="{FF2B5EF4-FFF2-40B4-BE49-F238E27FC236}">
                <a16:creationId xmlns:a16="http://schemas.microsoft.com/office/drawing/2014/main" xmlns="" id="{3CA3C585-E615-1449-A9DD-E862D630E190}"/>
              </a:ext>
            </a:extLst>
          </p:cNvPr>
          <p:cNvSpPr txBox="1">
            <a:spLocks noChangeArrowheads="1"/>
          </p:cNvSpPr>
          <p:nvPr/>
        </p:nvSpPr>
        <p:spPr bwMode="auto">
          <a:xfrm>
            <a:off x="3924300" y="3337877"/>
            <a:ext cx="129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t>Learning</a:t>
            </a:r>
          </a:p>
        </p:txBody>
      </p:sp>
      <p:sp>
        <p:nvSpPr>
          <p:cNvPr id="9" name="TextBox 8">
            <a:extLst>
              <a:ext uri="{FF2B5EF4-FFF2-40B4-BE49-F238E27FC236}">
                <a16:creationId xmlns:a16="http://schemas.microsoft.com/office/drawing/2014/main" xmlns="" id="{0D35D144-EE24-C947-9501-A3C80DF62993}"/>
              </a:ext>
            </a:extLst>
          </p:cNvPr>
          <p:cNvSpPr txBox="1">
            <a:spLocks noChangeArrowheads="1"/>
          </p:cNvSpPr>
          <p:nvPr/>
        </p:nvSpPr>
        <p:spPr bwMode="auto">
          <a:xfrm>
            <a:off x="3924300" y="1138237"/>
            <a:ext cx="1676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t>Experience</a:t>
            </a:r>
          </a:p>
        </p:txBody>
      </p:sp>
      <p:sp>
        <p:nvSpPr>
          <p:cNvPr id="10" name="TextBox 9">
            <a:extLst>
              <a:ext uri="{FF2B5EF4-FFF2-40B4-BE49-F238E27FC236}">
                <a16:creationId xmlns:a16="http://schemas.microsoft.com/office/drawing/2014/main" xmlns="" id="{2028637A-CF05-A94F-B77C-48B89ABC7971}"/>
              </a:ext>
            </a:extLst>
          </p:cNvPr>
          <p:cNvSpPr txBox="1">
            <a:spLocks noChangeArrowheads="1"/>
          </p:cNvSpPr>
          <p:nvPr/>
        </p:nvSpPr>
        <p:spPr bwMode="auto">
          <a:xfrm>
            <a:off x="6781800" y="33528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t>Reflect</a:t>
            </a:r>
          </a:p>
        </p:txBody>
      </p:sp>
      <p:sp>
        <p:nvSpPr>
          <p:cNvPr id="11" name="TextBox 10">
            <a:extLst>
              <a:ext uri="{FF2B5EF4-FFF2-40B4-BE49-F238E27FC236}">
                <a16:creationId xmlns:a16="http://schemas.microsoft.com/office/drawing/2014/main" xmlns="" id="{C8339D79-B5C8-2742-B0E4-F016F37EBABC}"/>
              </a:ext>
            </a:extLst>
          </p:cNvPr>
          <p:cNvSpPr txBox="1">
            <a:spLocks noChangeArrowheads="1"/>
          </p:cNvSpPr>
          <p:nvPr/>
        </p:nvSpPr>
        <p:spPr bwMode="auto">
          <a:xfrm>
            <a:off x="3929380" y="5624471"/>
            <a:ext cx="182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t>Concept</a:t>
            </a:r>
          </a:p>
        </p:txBody>
      </p:sp>
      <p:sp>
        <p:nvSpPr>
          <p:cNvPr id="12" name="TextBox 11">
            <a:extLst>
              <a:ext uri="{FF2B5EF4-FFF2-40B4-BE49-F238E27FC236}">
                <a16:creationId xmlns:a16="http://schemas.microsoft.com/office/drawing/2014/main" xmlns="" id="{C7C29829-F9E4-474D-8929-6597696ECD62}"/>
              </a:ext>
            </a:extLst>
          </p:cNvPr>
          <p:cNvSpPr txBox="1">
            <a:spLocks noChangeArrowheads="1"/>
          </p:cNvSpPr>
          <p:nvPr/>
        </p:nvSpPr>
        <p:spPr bwMode="auto">
          <a:xfrm>
            <a:off x="838200" y="3352800"/>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t>Experiment</a:t>
            </a:r>
          </a:p>
        </p:txBody>
      </p:sp>
      <p:sp>
        <p:nvSpPr>
          <p:cNvPr id="13" name="Right Arrow 12">
            <a:extLst>
              <a:ext uri="{FF2B5EF4-FFF2-40B4-BE49-F238E27FC236}">
                <a16:creationId xmlns:a16="http://schemas.microsoft.com/office/drawing/2014/main" xmlns="" id="{54BC2CA9-6AA7-4E44-A948-3B3719C32E5B}"/>
              </a:ext>
            </a:extLst>
          </p:cNvPr>
          <p:cNvSpPr>
            <a:spLocks noChangeArrowheads="1"/>
          </p:cNvSpPr>
          <p:nvPr/>
        </p:nvSpPr>
        <p:spPr bwMode="auto">
          <a:xfrm rot="3079119">
            <a:off x="5432425" y="2420938"/>
            <a:ext cx="990600" cy="533400"/>
          </a:xfrm>
          <a:prstGeom prst="rightArrow">
            <a:avLst>
              <a:gd name="adj1" fmla="val 50000"/>
              <a:gd name="adj2" fmla="val 49997"/>
            </a:avLst>
          </a:prstGeom>
          <a:solidFill>
            <a:srgbClr val="333399"/>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14" name="Right Arrow 13">
            <a:extLst>
              <a:ext uri="{FF2B5EF4-FFF2-40B4-BE49-F238E27FC236}">
                <a16:creationId xmlns:a16="http://schemas.microsoft.com/office/drawing/2014/main" xmlns="" id="{094FC315-0D8F-AA44-ACE8-31F6C24C6574}"/>
              </a:ext>
            </a:extLst>
          </p:cNvPr>
          <p:cNvSpPr>
            <a:spLocks noChangeArrowheads="1"/>
          </p:cNvSpPr>
          <p:nvPr/>
        </p:nvSpPr>
        <p:spPr bwMode="auto">
          <a:xfrm rot="7246538">
            <a:off x="5245100" y="4333875"/>
            <a:ext cx="990600" cy="533400"/>
          </a:xfrm>
          <a:prstGeom prst="rightArrow">
            <a:avLst>
              <a:gd name="adj1" fmla="val 50000"/>
              <a:gd name="adj2" fmla="val 49997"/>
            </a:avLst>
          </a:prstGeom>
          <a:solidFill>
            <a:srgbClr val="333399"/>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15" name="Right Arrow 14">
            <a:extLst>
              <a:ext uri="{FF2B5EF4-FFF2-40B4-BE49-F238E27FC236}">
                <a16:creationId xmlns:a16="http://schemas.microsoft.com/office/drawing/2014/main" xmlns="" id="{C6187DE5-A733-D748-929A-C70451D90536}"/>
              </a:ext>
            </a:extLst>
          </p:cNvPr>
          <p:cNvSpPr>
            <a:spLocks noChangeArrowheads="1"/>
          </p:cNvSpPr>
          <p:nvPr/>
        </p:nvSpPr>
        <p:spPr bwMode="auto">
          <a:xfrm rot="14099002">
            <a:off x="2765425" y="4173538"/>
            <a:ext cx="990600" cy="533400"/>
          </a:xfrm>
          <a:prstGeom prst="rightArrow">
            <a:avLst>
              <a:gd name="adj1" fmla="val 50000"/>
              <a:gd name="adj2" fmla="val 49997"/>
            </a:avLst>
          </a:prstGeom>
          <a:solidFill>
            <a:srgbClr val="333399"/>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16" name="Right Arrow 15">
            <a:extLst>
              <a:ext uri="{FF2B5EF4-FFF2-40B4-BE49-F238E27FC236}">
                <a16:creationId xmlns:a16="http://schemas.microsoft.com/office/drawing/2014/main" xmlns="" id="{BC36FE0D-7726-E048-A7CD-2B40C5D2A681}"/>
              </a:ext>
            </a:extLst>
          </p:cNvPr>
          <p:cNvSpPr>
            <a:spLocks noChangeArrowheads="1"/>
          </p:cNvSpPr>
          <p:nvPr/>
        </p:nvSpPr>
        <p:spPr bwMode="auto">
          <a:xfrm rot="19292827">
            <a:off x="2801938" y="2308225"/>
            <a:ext cx="990600" cy="533400"/>
          </a:xfrm>
          <a:prstGeom prst="rightArrow">
            <a:avLst>
              <a:gd name="adj1" fmla="val 50000"/>
              <a:gd name="adj2" fmla="val 49997"/>
            </a:avLst>
          </a:prstGeom>
          <a:solidFill>
            <a:srgbClr val="333399"/>
          </a:solidFill>
          <a:ln w="9525">
            <a:solidFill>
              <a:schemeClr val="tx1"/>
            </a:solidFill>
            <a:round/>
            <a:headEnd/>
            <a:tailEnd/>
          </a:ln>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Tree>
    <p:extLst>
      <p:ext uri="{BB962C8B-B14F-4D97-AF65-F5344CB8AC3E}">
        <p14:creationId xmlns:p14="http://schemas.microsoft.com/office/powerpoint/2010/main" val="381075388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xmlns="" id="{A5FB8F5C-D01E-8A4C-82BC-2C2ED305B78A}"/>
              </a:ext>
            </a:extLst>
          </p:cNvPr>
          <p:cNvSpPr>
            <a:spLocks noGrp="1"/>
          </p:cNvSpPr>
          <p:nvPr>
            <p:ph type="title"/>
          </p:nvPr>
        </p:nvSpPr>
        <p:spPr/>
        <p:txBody>
          <a:bodyPr>
            <a:normAutofit/>
          </a:bodyPr>
          <a:lstStyle/>
          <a:p>
            <a:r>
              <a:rPr lang="en-US" altLang="en-US" sz="4400" dirty="0">
                <a:ea typeface="ＭＳ Ｐゴシック" panose="020B0600070205080204" pitchFamily="34" charset="-128"/>
              </a:rPr>
              <a:t>Learning to manage innovation</a:t>
            </a:r>
            <a:endParaRPr lang="en-US" altLang="en-US" dirty="0">
              <a:ea typeface="ＭＳ Ｐゴシック" panose="020B0600070205080204" pitchFamily="34" charset="-128"/>
            </a:endParaRPr>
          </a:p>
        </p:txBody>
      </p:sp>
      <p:sp>
        <p:nvSpPr>
          <p:cNvPr id="22531" name="Footer Placeholder 3">
            <a:extLst>
              <a:ext uri="{FF2B5EF4-FFF2-40B4-BE49-F238E27FC236}">
                <a16:creationId xmlns:a16="http://schemas.microsoft.com/office/drawing/2014/main" xmlns="" id="{50C1B4D5-8DA7-B04E-95F4-B5ECAA0A2617}"/>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a:solidFill>
                  <a:srgbClr val="984807"/>
                </a:solidFill>
                <a:latin typeface="Calibri" panose="020F0502020204030204" pitchFamily="34" charset="0"/>
              </a:rPr>
              <a:t>© 2013 John Wiley &amp; Sons Ltd. www.innovation-portal.info</a:t>
            </a:r>
            <a:endParaRPr lang="en-US" altLang="en-US">
              <a:solidFill>
                <a:srgbClr val="984807"/>
              </a:solidFill>
              <a:latin typeface="Calibri" panose="020F0502020204030204" pitchFamily="34" charset="0"/>
            </a:endParaRPr>
          </a:p>
        </p:txBody>
      </p:sp>
      <p:sp>
        <p:nvSpPr>
          <p:cNvPr id="22532" name="Slide Number Placeholder 4">
            <a:extLst>
              <a:ext uri="{FF2B5EF4-FFF2-40B4-BE49-F238E27FC236}">
                <a16:creationId xmlns:a16="http://schemas.microsoft.com/office/drawing/2014/main" xmlns="" id="{528236BA-F844-154C-B232-B4E9A891986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53F8F3A0-059F-DD4D-B457-7EEF50BDF33A}" type="slidenum">
              <a:rPr lang="en-US" altLang="en-US">
                <a:solidFill>
                  <a:srgbClr val="898989"/>
                </a:solidFill>
                <a:latin typeface="Calibri" panose="020F0502020204030204" pitchFamily="34" charset="0"/>
              </a:rPr>
              <a:pPr eaLnBrk="1" hangingPunct="1"/>
              <a:t>13</a:t>
            </a:fld>
            <a:endParaRPr lang="en-US" altLang="en-US">
              <a:solidFill>
                <a:srgbClr val="898989"/>
              </a:solidFill>
              <a:latin typeface="Calibri" panose="020F0502020204030204" pitchFamily="34" charset="0"/>
            </a:endParaRPr>
          </a:p>
        </p:txBody>
      </p:sp>
      <p:pic>
        <p:nvPicPr>
          <p:cNvPr id="22533" name="Picture 6">
            <a:extLst>
              <a:ext uri="{FF2B5EF4-FFF2-40B4-BE49-F238E27FC236}">
                <a16:creationId xmlns:a16="http://schemas.microsoft.com/office/drawing/2014/main" xmlns="" id="{27CDF34C-15CF-4D41-A5DC-0443CC040C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370" y="1827619"/>
            <a:ext cx="7025640" cy="4488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118360" y="286604"/>
            <a:ext cx="4953000" cy="646331"/>
          </a:xfrm>
          <a:prstGeom prst="rect">
            <a:avLst/>
          </a:prstGeom>
        </p:spPr>
        <p:txBody>
          <a:bodyPr wrap="square">
            <a:spAutoFit/>
          </a:bodyPr>
          <a:lstStyle/>
          <a:p>
            <a:r>
              <a:rPr lang="en-US" dirty="0"/>
              <a:t>Innovation Rule 3. Make innovation an integral part of the company’s </a:t>
            </a:r>
            <a:r>
              <a:rPr lang="en-US" b="1" dirty="0"/>
              <a:t>business mentality</a:t>
            </a:r>
          </a:p>
        </p:txBody>
      </p:sp>
    </p:spTree>
    <p:extLst>
      <p:ext uri="{BB962C8B-B14F-4D97-AF65-F5344CB8AC3E}">
        <p14:creationId xmlns:p14="http://schemas.microsoft.com/office/powerpoint/2010/main" val="146501961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a:extLst>
              <a:ext uri="{FF2B5EF4-FFF2-40B4-BE49-F238E27FC236}">
                <a16:creationId xmlns:a16="http://schemas.microsoft.com/office/drawing/2014/main" xmlns="" id="{B3746867-C2C8-7A4A-900E-896BC1C025D6}"/>
              </a:ext>
            </a:extLst>
          </p:cNvPr>
          <p:cNvSpPr>
            <a:spLocks noGrp="1" noChangeArrowheads="1"/>
          </p:cNvSpPr>
          <p:nvPr>
            <p:ph type="title"/>
          </p:nvPr>
        </p:nvSpPr>
        <p:spPr/>
        <p:txBody>
          <a:bodyPr anchor="b"/>
          <a:lstStyle/>
          <a:p>
            <a:r>
              <a:rPr lang="en-GB" altLang="en-US" dirty="0">
                <a:ea typeface="ＭＳ Ｐゴシック" panose="020B0600070205080204" pitchFamily="34" charset="-128"/>
              </a:rPr>
              <a:t>It’s a great idea but ......</a:t>
            </a:r>
            <a:endParaRPr lang="en-US" altLang="en-US" dirty="0">
              <a:ea typeface="ＭＳ Ｐゴシック" panose="020B0600070205080204" pitchFamily="34" charset="-128"/>
            </a:endParaRPr>
          </a:p>
        </p:txBody>
      </p:sp>
      <p:sp>
        <p:nvSpPr>
          <p:cNvPr id="589831" name="Rectangle 7">
            <a:extLst>
              <a:ext uri="{FF2B5EF4-FFF2-40B4-BE49-F238E27FC236}">
                <a16:creationId xmlns:a16="http://schemas.microsoft.com/office/drawing/2014/main" xmlns="" id="{53B3712F-65BD-9C4B-BE79-518654933983}"/>
              </a:ext>
            </a:extLst>
          </p:cNvPr>
          <p:cNvSpPr>
            <a:spLocks noGrp="1" noChangeArrowheads="1"/>
          </p:cNvSpPr>
          <p:nvPr>
            <p:ph sz="half" idx="1"/>
          </p:nvPr>
        </p:nvSpPr>
        <p:spPr/>
        <p:txBody>
          <a:bodyPr/>
          <a:lstStyle/>
          <a:p>
            <a:r>
              <a:rPr lang="en-GB" altLang="en-US" dirty="0">
                <a:ea typeface="ＭＳ Ｐゴシック" panose="020B0600070205080204" pitchFamily="34" charset="-128"/>
              </a:rPr>
              <a:t>It’s not our business</a:t>
            </a:r>
          </a:p>
          <a:p>
            <a:r>
              <a:rPr lang="en-GB" altLang="en-US" dirty="0">
                <a:ea typeface="ＭＳ Ｐゴシック" panose="020B0600070205080204" pitchFamily="34" charset="-128"/>
              </a:rPr>
              <a:t>It’s not a business</a:t>
            </a:r>
          </a:p>
          <a:p>
            <a:r>
              <a:rPr lang="en-GB" altLang="en-US" dirty="0">
                <a:ea typeface="ＭＳ Ｐゴシック" panose="020B0600070205080204" pitchFamily="34" charset="-128"/>
              </a:rPr>
              <a:t>It’s not big enough</a:t>
            </a:r>
          </a:p>
          <a:p>
            <a:r>
              <a:rPr lang="en-GB" altLang="en-US" dirty="0">
                <a:ea typeface="ＭＳ Ｐゴシック" panose="020B0600070205080204" pitchFamily="34" charset="-128"/>
              </a:rPr>
              <a:t>Not invented here</a:t>
            </a:r>
          </a:p>
          <a:p>
            <a:r>
              <a:rPr lang="en-GB" altLang="en-US" dirty="0">
                <a:ea typeface="ＭＳ Ｐゴシック" panose="020B0600070205080204" pitchFamily="34" charset="-128"/>
              </a:rPr>
              <a:t>Invented here</a:t>
            </a:r>
          </a:p>
          <a:p>
            <a:r>
              <a:rPr lang="en-GB" altLang="en-US" dirty="0">
                <a:ea typeface="ＭＳ Ｐゴシック" panose="020B0600070205080204" pitchFamily="34" charset="-128"/>
              </a:rPr>
              <a:t>We’re not cannibals</a:t>
            </a:r>
          </a:p>
          <a:p>
            <a:r>
              <a:rPr lang="en-GB" altLang="en-US" dirty="0">
                <a:ea typeface="ＭＳ Ｐゴシック" panose="020B0600070205080204" pitchFamily="34" charset="-128"/>
              </a:rPr>
              <a:t>Nice idea but doesn’t fit</a:t>
            </a:r>
          </a:p>
        </p:txBody>
      </p:sp>
      <p:sp>
        <p:nvSpPr>
          <p:cNvPr id="589832" name="Rectangle 8">
            <a:extLst>
              <a:ext uri="{FF2B5EF4-FFF2-40B4-BE49-F238E27FC236}">
                <a16:creationId xmlns:a16="http://schemas.microsoft.com/office/drawing/2014/main" xmlns="" id="{F6F05978-F7A1-4A4C-B8F5-C395CC91B99F}"/>
              </a:ext>
            </a:extLst>
          </p:cNvPr>
          <p:cNvSpPr>
            <a:spLocks noGrp="1" noChangeArrowheads="1"/>
          </p:cNvSpPr>
          <p:nvPr>
            <p:ph sz="half" idx="2"/>
          </p:nvPr>
        </p:nvSpPr>
        <p:spPr/>
        <p:txBody>
          <a:bodyPr>
            <a:normAutofit lnSpcReduction="10000"/>
          </a:bodyPr>
          <a:lstStyle/>
          <a:p>
            <a:r>
              <a:rPr lang="en-GB" altLang="en-US" dirty="0">
                <a:ea typeface="ＭＳ Ｐゴシック" panose="020B0600070205080204" pitchFamily="34" charset="-128"/>
              </a:rPr>
              <a:t>It’s not broken….</a:t>
            </a:r>
          </a:p>
          <a:p>
            <a:r>
              <a:rPr lang="en-GB" altLang="en-US" dirty="0">
                <a:ea typeface="ＭＳ Ｐゴシック" panose="020B0600070205080204" pitchFamily="34" charset="-128"/>
              </a:rPr>
              <a:t>Great minds think alike</a:t>
            </a:r>
          </a:p>
          <a:p>
            <a:r>
              <a:rPr lang="en-GB" altLang="en-US" dirty="0">
                <a:ea typeface="ＭＳ Ｐゴシック" panose="020B0600070205080204" pitchFamily="34" charset="-128"/>
              </a:rPr>
              <a:t>(existing) customers don’t want it</a:t>
            </a:r>
          </a:p>
          <a:p>
            <a:r>
              <a:rPr lang="en-GB" altLang="en-US" dirty="0">
                <a:ea typeface="ＭＳ Ｐゴシック" panose="020B0600070205080204" pitchFamily="34" charset="-128"/>
              </a:rPr>
              <a:t>We’ve never done it before</a:t>
            </a:r>
          </a:p>
          <a:p>
            <a:r>
              <a:rPr lang="en-GB" altLang="en-US" dirty="0">
                <a:ea typeface="ＭＳ Ｐゴシック" panose="020B0600070205080204" pitchFamily="34" charset="-128"/>
              </a:rPr>
              <a:t>We’re doing OK</a:t>
            </a:r>
          </a:p>
          <a:p>
            <a:r>
              <a:rPr lang="en-GB" altLang="en-US" dirty="0">
                <a:ea typeface="ＭＳ Ｐゴシック" panose="020B0600070205080204" pitchFamily="34" charset="-128"/>
              </a:rPr>
              <a:t>Let’s set up a pilot </a:t>
            </a: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5605" name="Footer Placeholder 3">
            <a:extLst>
              <a:ext uri="{FF2B5EF4-FFF2-40B4-BE49-F238E27FC236}">
                <a16:creationId xmlns:a16="http://schemas.microsoft.com/office/drawing/2014/main" xmlns="" id="{488A30C5-4D1A-294D-9DF7-9A9707FBC71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a:solidFill>
                  <a:srgbClr val="984807"/>
                </a:solidFill>
                <a:latin typeface="Calibri" panose="020F0502020204030204" pitchFamily="34" charset="0"/>
              </a:rPr>
              <a:t>© 2013 John Wiley &amp; Sons Ltd. www.innovation-portal.info</a:t>
            </a:r>
            <a:endParaRPr lang="en-US" altLang="en-US">
              <a:solidFill>
                <a:srgbClr val="984807"/>
              </a:solidFill>
              <a:latin typeface="Calibri" panose="020F0502020204030204" pitchFamily="34" charset="0"/>
            </a:endParaRPr>
          </a:p>
        </p:txBody>
      </p:sp>
      <p:sp>
        <p:nvSpPr>
          <p:cNvPr id="2" name="Rectangle 1"/>
          <p:cNvSpPr/>
          <p:nvPr/>
        </p:nvSpPr>
        <p:spPr>
          <a:xfrm>
            <a:off x="1480189" y="533400"/>
            <a:ext cx="6229342" cy="369332"/>
          </a:xfrm>
          <a:prstGeom prst="rect">
            <a:avLst/>
          </a:prstGeom>
        </p:spPr>
        <p:txBody>
          <a:bodyPr wrap="square">
            <a:spAutoFit/>
          </a:bodyPr>
          <a:lstStyle/>
          <a:p>
            <a:r>
              <a:rPr lang="en-GB" altLang="en-US" dirty="0">
                <a:latin typeface="Times" pitchFamily="2" charset="0"/>
                <a:ea typeface="ＭＳ Ｐゴシック" panose="020B0600070205080204" pitchFamily="34" charset="-128"/>
              </a:rPr>
              <a:t>Innovation Rule 5. </a:t>
            </a:r>
            <a:r>
              <a:rPr lang="en-US" b="1" dirty="0"/>
              <a:t>Neutralize organizational antibodies </a:t>
            </a:r>
            <a:endParaRPr lang="en-US" dirty="0"/>
          </a:p>
        </p:txBody>
      </p:sp>
    </p:spTree>
    <p:extLst>
      <p:ext uri="{BB962C8B-B14F-4D97-AF65-F5344CB8AC3E}">
        <p14:creationId xmlns:p14="http://schemas.microsoft.com/office/powerpoint/2010/main" val="21544421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9831">
                                            <p:txEl>
                                              <p:pRg st="0" end="0"/>
                                            </p:txEl>
                                          </p:spTgt>
                                        </p:tgtEl>
                                        <p:attrNameLst>
                                          <p:attrName>style.visibility</p:attrName>
                                        </p:attrNameLst>
                                      </p:cBhvr>
                                      <p:to>
                                        <p:strVal val="visible"/>
                                      </p:to>
                                    </p:set>
                                    <p:anim calcmode="lin" valueType="num">
                                      <p:cBhvr additive="base">
                                        <p:cTn id="7" dur="500" fill="hold"/>
                                        <p:tgtEl>
                                          <p:spTgt spid="5898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98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89831">
                                            <p:txEl>
                                              <p:pRg st="1" end="1"/>
                                            </p:txEl>
                                          </p:spTgt>
                                        </p:tgtEl>
                                        <p:attrNameLst>
                                          <p:attrName>style.visibility</p:attrName>
                                        </p:attrNameLst>
                                      </p:cBhvr>
                                      <p:to>
                                        <p:strVal val="visible"/>
                                      </p:to>
                                    </p:set>
                                    <p:anim calcmode="lin" valueType="num">
                                      <p:cBhvr additive="base">
                                        <p:cTn id="13" dur="500" fill="hold"/>
                                        <p:tgtEl>
                                          <p:spTgt spid="58983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898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89831">
                                            <p:txEl>
                                              <p:pRg st="2" end="2"/>
                                            </p:txEl>
                                          </p:spTgt>
                                        </p:tgtEl>
                                        <p:attrNameLst>
                                          <p:attrName>style.visibility</p:attrName>
                                        </p:attrNameLst>
                                      </p:cBhvr>
                                      <p:to>
                                        <p:strVal val="visible"/>
                                      </p:to>
                                    </p:set>
                                    <p:anim calcmode="lin" valueType="num">
                                      <p:cBhvr additive="base">
                                        <p:cTn id="19" dur="500" fill="hold"/>
                                        <p:tgtEl>
                                          <p:spTgt spid="58983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898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89831">
                                            <p:txEl>
                                              <p:pRg st="3" end="3"/>
                                            </p:txEl>
                                          </p:spTgt>
                                        </p:tgtEl>
                                        <p:attrNameLst>
                                          <p:attrName>style.visibility</p:attrName>
                                        </p:attrNameLst>
                                      </p:cBhvr>
                                      <p:to>
                                        <p:strVal val="visible"/>
                                      </p:to>
                                    </p:set>
                                    <p:anim calcmode="lin" valueType="num">
                                      <p:cBhvr additive="base">
                                        <p:cTn id="25" dur="500" fill="hold"/>
                                        <p:tgtEl>
                                          <p:spTgt spid="58983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898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89831">
                                            <p:txEl>
                                              <p:pRg st="4" end="4"/>
                                            </p:txEl>
                                          </p:spTgt>
                                        </p:tgtEl>
                                        <p:attrNameLst>
                                          <p:attrName>style.visibility</p:attrName>
                                        </p:attrNameLst>
                                      </p:cBhvr>
                                      <p:to>
                                        <p:strVal val="visible"/>
                                      </p:to>
                                    </p:set>
                                    <p:anim calcmode="lin" valueType="num">
                                      <p:cBhvr additive="base">
                                        <p:cTn id="31" dur="500" fill="hold"/>
                                        <p:tgtEl>
                                          <p:spTgt spid="58983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8983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89831">
                                            <p:txEl>
                                              <p:pRg st="5" end="5"/>
                                            </p:txEl>
                                          </p:spTgt>
                                        </p:tgtEl>
                                        <p:attrNameLst>
                                          <p:attrName>style.visibility</p:attrName>
                                        </p:attrNameLst>
                                      </p:cBhvr>
                                      <p:to>
                                        <p:strVal val="visible"/>
                                      </p:to>
                                    </p:set>
                                    <p:anim calcmode="lin" valueType="num">
                                      <p:cBhvr additive="base">
                                        <p:cTn id="37" dur="500" fill="hold"/>
                                        <p:tgtEl>
                                          <p:spTgt spid="58983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8983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89831">
                                            <p:txEl>
                                              <p:pRg st="6" end="6"/>
                                            </p:txEl>
                                          </p:spTgt>
                                        </p:tgtEl>
                                        <p:attrNameLst>
                                          <p:attrName>style.visibility</p:attrName>
                                        </p:attrNameLst>
                                      </p:cBhvr>
                                      <p:to>
                                        <p:strVal val="visible"/>
                                      </p:to>
                                    </p:set>
                                    <p:anim calcmode="lin" valueType="num">
                                      <p:cBhvr additive="base">
                                        <p:cTn id="43" dur="500" fill="hold"/>
                                        <p:tgtEl>
                                          <p:spTgt spid="589831">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89831">
                                            <p:txEl>
                                              <p:pRg st="6" end="6"/>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589832">
                                            <p:txEl>
                                              <p:pRg st="0" end="0"/>
                                            </p:txEl>
                                          </p:spTgt>
                                        </p:tgtEl>
                                        <p:attrNameLst>
                                          <p:attrName>style.visibility</p:attrName>
                                        </p:attrNameLst>
                                      </p:cBhvr>
                                      <p:to>
                                        <p:strVal val="visible"/>
                                      </p:to>
                                    </p:set>
                                    <p:anim calcmode="lin" valueType="num">
                                      <p:cBhvr additive="base">
                                        <p:cTn id="47" dur="500" fill="hold"/>
                                        <p:tgtEl>
                                          <p:spTgt spid="589832">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58983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589832">
                                            <p:txEl>
                                              <p:pRg st="1" end="1"/>
                                            </p:txEl>
                                          </p:spTgt>
                                        </p:tgtEl>
                                        <p:attrNameLst>
                                          <p:attrName>style.visibility</p:attrName>
                                        </p:attrNameLst>
                                      </p:cBhvr>
                                      <p:to>
                                        <p:strVal val="visible"/>
                                      </p:to>
                                    </p:set>
                                    <p:anim calcmode="lin" valueType="num">
                                      <p:cBhvr additive="base">
                                        <p:cTn id="53" dur="500" fill="hold"/>
                                        <p:tgtEl>
                                          <p:spTgt spid="589832">
                                            <p:txEl>
                                              <p:pRg st="1" end="1"/>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58983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589832">
                                            <p:txEl>
                                              <p:pRg st="2" end="2"/>
                                            </p:txEl>
                                          </p:spTgt>
                                        </p:tgtEl>
                                        <p:attrNameLst>
                                          <p:attrName>style.visibility</p:attrName>
                                        </p:attrNameLst>
                                      </p:cBhvr>
                                      <p:to>
                                        <p:strVal val="visible"/>
                                      </p:to>
                                    </p:set>
                                    <p:anim calcmode="lin" valueType="num">
                                      <p:cBhvr additive="base">
                                        <p:cTn id="59" dur="500" fill="hold"/>
                                        <p:tgtEl>
                                          <p:spTgt spid="589832">
                                            <p:txEl>
                                              <p:pRg st="2" end="2"/>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58983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589832">
                                            <p:txEl>
                                              <p:pRg st="3" end="3"/>
                                            </p:txEl>
                                          </p:spTgt>
                                        </p:tgtEl>
                                        <p:attrNameLst>
                                          <p:attrName>style.visibility</p:attrName>
                                        </p:attrNameLst>
                                      </p:cBhvr>
                                      <p:to>
                                        <p:strVal val="visible"/>
                                      </p:to>
                                    </p:set>
                                    <p:anim calcmode="lin" valueType="num">
                                      <p:cBhvr additive="base">
                                        <p:cTn id="65" dur="500" fill="hold"/>
                                        <p:tgtEl>
                                          <p:spTgt spid="589832">
                                            <p:txEl>
                                              <p:pRg st="3" end="3"/>
                                            </p:txEl>
                                          </p:spTgt>
                                        </p:tgtEl>
                                        <p:attrNameLst>
                                          <p:attrName>ppt_x</p:attrName>
                                        </p:attrNameLst>
                                      </p:cBhvr>
                                      <p:tavLst>
                                        <p:tav tm="0">
                                          <p:val>
                                            <p:strVal val="0-#ppt_w/2"/>
                                          </p:val>
                                        </p:tav>
                                        <p:tav tm="100000">
                                          <p:val>
                                            <p:strVal val="#ppt_x"/>
                                          </p:val>
                                        </p:tav>
                                      </p:tavLst>
                                    </p:anim>
                                    <p:anim calcmode="lin" valueType="num">
                                      <p:cBhvr additive="base">
                                        <p:cTn id="66" dur="500" fill="hold"/>
                                        <p:tgtEl>
                                          <p:spTgt spid="58983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8" fill="hold" grpId="0" nodeType="clickEffect">
                                  <p:stCondLst>
                                    <p:cond delay="0"/>
                                  </p:stCondLst>
                                  <p:childTnLst>
                                    <p:set>
                                      <p:cBhvr>
                                        <p:cTn id="70" dur="1" fill="hold">
                                          <p:stCondLst>
                                            <p:cond delay="0"/>
                                          </p:stCondLst>
                                        </p:cTn>
                                        <p:tgtEl>
                                          <p:spTgt spid="589832">
                                            <p:txEl>
                                              <p:pRg st="4" end="4"/>
                                            </p:txEl>
                                          </p:spTgt>
                                        </p:tgtEl>
                                        <p:attrNameLst>
                                          <p:attrName>style.visibility</p:attrName>
                                        </p:attrNameLst>
                                      </p:cBhvr>
                                      <p:to>
                                        <p:strVal val="visible"/>
                                      </p:to>
                                    </p:set>
                                    <p:anim calcmode="lin" valueType="num">
                                      <p:cBhvr additive="base">
                                        <p:cTn id="71" dur="500" fill="hold"/>
                                        <p:tgtEl>
                                          <p:spTgt spid="589832">
                                            <p:txEl>
                                              <p:pRg st="4" end="4"/>
                                            </p:txEl>
                                          </p:spTgt>
                                        </p:tgtEl>
                                        <p:attrNameLst>
                                          <p:attrName>ppt_x</p:attrName>
                                        </p:attrNameLst>
                                      </p:cBhvr>
                                      <p:tavLst>
                                        <p:tav tm="0">
                                          <p:val>
                                            <p:strVal val="0-#ppt_w/2"/>
                                          </p:val>
                                        </p:tav>
                                        <p:tav tm="100000">
                                          <p:val>
                                            <p:strVal val="#ppt_x"/>
                                          </p:val>
                                        </p:tav>
                                      </p:tavLst>
                                    </p:anim>
                                    <p:anim calcmode="lin" valueType="num">
                                      <p:cBhvr additive="base">
                                        <p:cTn id="72" dur="500" fill="hold"/>
                                        <p:tgtEl>
                                          <p:spTgt spid="58983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8" fill="hold" grpId="0" nodeType="clickEffect">
                                  <p:stCondLst>
                                    <p:cond delay="0"/>
                                  </p:stCondLst>
                                  <p:childTnLst>
                                    <p:set>
                                      <p:cBhvr>
                                        <p:cTn id="76" dur="1" fill="hold">
                                          <p:stCondLst>
                                            <p:cond delay="0"/>
                                          </p:stCondLst>
                                        </p:cTn>
                                        <p:tgtEl>
                                          <p:spTgt spid="589832">
                                            <p:txEl>
                                              <p:pRg st="5" end="5"/>
                                            </p:txEl>
                                          </p:spTgt>
                                        </p:tgtEl>
                                        <p:attrNameLst>
                                          <p:attrName>style.visibility</p:attrName>
                                        </p:attrNameLst>
                                      </p:cBhvr>
                                      <p:to>
                                        <p:strVal val="visible"/>
                                      </p:to>
                                    </p:set>
                                    <p:anim calcmode="lin" valueType="num">
                                      <p:cBhvr additive="base">
                                        <p:cTn id="77" dur="500" fill="hold"/>
                                        <p:tgtEl>
                                          <p:spTgt spid="589832">
                                            <p:txEl>
                                              <p:pRg st="5" end="5"/>
                                            </p:txEl>
                                          </p:spTgt>
                                        </p:tgtEl>
                                        <p:attrNameLst>
                                          <p:attrName>ppt_x</p:attrName>
                                        </p:attrNameLst>
                                      </p:cBhvr>
                                      <p:tavLst>
                                        <p:tav tm="0">
                                          <p:val>
                                            <p:strVal val="0-#ppt_w/2"/>
                                          </p:val>
                                        </p:tav>
                                        <p:tav tm="100000">
                                          <p:val>
                                            <p:strVal val="#ppt_x"/>
                                          </p:val>
                                        </p:tav>
                                      </p:tavLst>
                                    </p:anim>
                                    <p:anim calcmode="lin" valueType="num">
                                      <p:cBhvr additive="base">
                                        <p:cTn id="78" dur="500" fill="hold"/>
                                        <p:tgtEl>
                                          <p:spTgt spid="58983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831" grpId="0" build="p"/>
      <p:bldP spid="58983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descr="90%"/>
          <p:cNvSpPr>
            <a:spLocks noGrp="1" noChangeArrowheads="1"/>
          </p:cNvSpPr>
          <p:nvPr>
            <p:ph type="title"/>
          </p:nvPr>
        </p:nvSpPr>
        <p:spPr>
          <a:xfrm>
            <a:off x="0" y="76200"/>
            <a:ext cx="9144000" cy="762000"/>
          </a:xfrm>
        </p:spPr>
        <p:txBody>
          <a:bodyPr/>
          <a:lstStyle/>
          <a:p>
            <a:r>
              <a:rPr lang="en-GB" sz="1600">
                <a:solidFill>
                  <a:schemeClr val="bg1"/>
                </a:solidFill>
              </a:rPr>
              <a:t>Table 8.2  Forms of collaboration</a:t>
            </a:r>
            <a:endParaRPr lang="en-US" sz="1600">
              <a:solidFill>
                <a:schemeClr val="bg1"/>
              </a:solidFill>
            </a:endParaRPr>
          </a:p>
        </p:txBody>
      </p:sp>
      <p:pic>
        <p:nvPicPr>
          <p:cNvPr id="373763" name="Picture 3" descr="c08t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620688"/>
            <a:ext cx="8437190" cy="5126701"/>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1"/>
          </p:nvPr>
        </p:nvSpPr>
        <p:spPr/>
        <p:txBody>
          <a:bodyPr/>
          <a:lstStyle/>
          <a:p>
            <a:r>
              <a:rPr lang="en-GB"/>
              <a:t>© 2013 John Wiley &amp; Sons Ltd. www.innovation-portal.info</a:t>
            </a:r>
          </a:p>
        </p:txBody>
      </p:sp>
      <p:sp>
        <p:nvSpPr>
          <p:cNvPr id="5" name="Slide Number Placeholder 3"/>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42C214E4-693C-45E3-96F6-F014F45C511B}" type="slidenum">
              <a:rPr lang="en-US" sz="1200">
                <a:solidFill>
                  <a:schemeClr val="tx1">
                    <a:tint val="75000"/>
                  </a:schemeClr>
                </a:solidFill>
                <a:latin typeface="+mn-lt"/>
              </a:rPr>
              <a:pPr algn="r" eaLnBrk="1" fontAlgn="auto" hangingPunct="1">
                <a:spcBef>
                  <a:spcPts val="0"/>
                </a:spcBef>
                <a:spcAft>
                  <a:spcPts val="0"/>
                </a:spcAft>
                <a:defRPr/>
              </a:pPr>
              <a:t>15</a:t>
            </a:fld>
            <a:endParaRPr lang="en-US" sz="1200">
              <a:solidFill>
                <a:schemeClr val="tx1">
                  <a:tint val="75000"/>
                </a:schemeClr>
              </a:solidFill>
              <a:latin typeface="+mn-lt"/>
            </a:endParaRPr>
          </a:p>
        </p:txBody>
      </p:sp>
      <p:sp>
        <p:nvSpPr>
          <p:cNvPr id="3" name="Rectangle 2"/>
          <p:cNvSpPr/>
          <p:nvPr/>
        </p:nvSpPr>
        <p:spPr>
          <a:xfrm>
            <a:off x="304800" y="5867203"/>
            <a:ext cx="5486400" cy="369332"/>
          </a:xfrm>
          <a:prstGeom prst="rect">
            <a:avLst/>
          </a:prstGeom>
        </p:spPr>
        <p:txBody>
          <a:bodyPr wrap="square">
            <a:spAutoFit/>
          </a:bodyPr>
          <a:lstStyle/>
          <a:p>
            <a:r>
              <a:rPr lang="en-US" dirty="0"/>
              <a:t>Innovation Rule 6. </a:t>
            </a:r>
            <a:r>
              <a:rPr lang="en-US" b="1" dirty="0"/>
              <a:t>Create innovation networks </a:t>
            </a:r>
            <a:endParaRPr lang="en-US" dirty="0"/>
          </a:p>
        </p:txBody>
      </p:sp>
    </p:spTree>
    <p:extLst>
      <p:ext uri="{BB962C8B-B14F-4D97-AF65-F5344CB8AC3E}">
        <p14:creationId xmlns:p14="http://schemas.microsoft.com/office/powerpoint/2010/main" val="245056065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txBox="1">
            <a:spLocks noGrp="1"/>
          </p:cNvSpPr>
          <p:nvPr/>
        </p:nvSpPr>
        <p:spPr>
          <a:xfrm>
            <a:off x="6553200" y="6356350"/>
            <a:ext cx="2133600" cy="365125"/>
          </a:xfrm>
          <a:prstGeom prst="rect">
            <a:avLst/>
          </a:prstGeom>
          <a:noFill/>
        </p:spPr>
        <p:txBody>
          <a:bodyPr anchor="ctr"/>
          <a:lstStyle/>
          <a:p>
            <a:pPr algn="r" eaLnBrk="1" fontAlgn="auto" hangingPunct="1">
              <a:spcBef>
                <a:spcPts val="0"/>
              </a:spcBef>
              <a:spcAft>
                <a:spcPts val="0"/>
              </a:spcAft>
              <a:defRPr/>
            </a:pPr>
            <a:fld id="{CB06ACEF-15AB-4D22-987F-22EED0B071AA}" type="slidenum">
              <a:rPr lang="en-US" sz="1200">
                <a:solidFill>
                  <a:schemeClr val="tx1">
                    <a:tint val="75000"/>
                  </a:schemeClr>
                </a:solidFill>
                <a:latin typeface="+mn-lt"/>
              </a:rPr>
              <a:pPr algn="r" eaLnBrk="1" fontAlgn="auto" hangingPunct="1">
                <a:spcBef>
                  <a:spcPts val="0"/>
                </a:spcBef>
                <a:spcAft>
                  <a:spcPts val="0"/>
                </a:spcAft>
                <a:defRPr/>
              </a:pPr>
              <a:t>16</a:t>
            </a:fld>
            <a:endParaRPr lang="en-US" sz="1200">
              <a:solidFill>
                <a:schemeClr val="tx1">
                  <a:tint val="75000"/>
                </a:schemeClr>
              </a:solidFill>
              <a:latin typeface="+mn-lt"/>
            </a:endParaRPr>
          </a:p>
        </p:txBody>
      </p:sp>
      <p:sp>
        <p:nvSpPr>
          <p:cNvPr id="2" name="Footer Placeholder 1"/>
          <p:cNvSpPr>
            <a:spLocks noGrp="1"/>
          </p:cNvSpPr>
          <p:nvPr>
            <p:ph type="ftr" sz="quarter" idx="11"/>
          </p:nvPr>
        </p:nvSpPr>
        <p:spPr/>
        <p:txBody>
          <a:bodyPr/>
          <a:lstStyle/>
          <a:p>
            <a:r>
              <a:rPr lang="en-GB"/>
              <a:t>© 2013 John Wiley &amp; Sons Ltd. www.innovation-portal.info</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827560"/>
            <a:ext cx="8453108" cy="5078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151020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xmlns="" id="{2289D30C-D382-C146-A0BD-A3563C5F953A}"/>
              </a:ext>
            </a:extLst>
          </p:cNvPr>
          <p:cNvSpPr>
            <a:spLocks noGrp="1"/>
          </p:cNvSpPr>
          <p:nvPr>
            <p:ph type="title"/>
          </p:nvPr>
        </p:nvSpPr>
        <p:spPr/>
        <p:txBody>
          <a:bodyPr/>
          <a:lstStyle/>
          <a:p>
            <a:pPr>
              <a:defRPr/>
            </a:pPr>
            <a:r>
              <a:rPr lang="en-US" dirty="0">
                <a:solidFill>
                  <a:schemeClr val="tx1"/>
                </a:solidFill>
              </a:rPr>
              <a:t>Managing Alliances</a:t>
            </a:r>
          </a:p>
        </p:txBody>
      </p:sp>
      <p:sp>
        <p:nvSpPr>
          <p:cNvPr id="19459" name="Rectangle 3">
            <a:extLst>
              <a:ext uri="{FF2B5EF4-FFF2-40B4-BE49-F238E27FC236}">
                <a16:creationId xmlns:a16="http://schemas.microsoft.com/office/drawing/2014/main" xmlns="" id="{351447EF-A055-7844-A95E-56844B8643AA}"/>
              </a:ext>
            </a:extLst>
          </p:cNvPr>
          <p:cNvSpPr>
            <a:spLocks noGrp="1"/>
          </p:cNvSpPr>
          <p:nvPr>
            <p:ph type="body" idx="1"/>
          </p:nvPr>
        </p:nvSpPr>
        <p:spPr/>
        <p:txBody>
          <a:bodyPr/>
          <a:lstStyle/>
          <a:p>
            <a:pPr>
              <a:buFont typeface="Arial" panose="020B0604020202020204" pitchFamily="34" charset="0"/>
              <a:buNone/>
            </a:pPr>
            <a:r>
              <a:rPr lang="en-US" altLang="en-US" b="1" dirty="0"/>
              <a:t>Only around half of all alliances are successful:</a:t>
            </a:r>
          </a:p>
          <a:p>
            <a:endParaRPr lang="en-US" altLang="en-US" b="1" dirty="0"/>
          </a:p>
          <a:p>
            <a:r>
              <a:rPr lang="en-US" altLang="en-US" dirty="0"/>
              <a:t>Strong partners - 67% succeed (vs. 40%)</a:t>
            </a:r>
          </a:p>
          <a:p>
            <a:r>
              <a:rPr lang="en-US" altLang="en-US" dirty="0"/>
              <a:t>Equal ownership - 60% succeed (vs. 31%)</a:t>
            </a:r>
          </a:p>
          <a:p>
            <a:r>
              <a:rPr lang="en-US" altLang="en-US" dirty="0"/>
              <a:t>Minimal overlap - 62% succeed (vs. 25%)</a:t>
            </a:r>
          </a:p>
          <a:p>
            <a:r>
              <a:rPr lang="en-US" altLang="en-US" dirty="0"/>
              <a:t>Flexible - 79% (vs. 33%)</a:t>
            </a:r>
          </a:p>
        </p:txBody>
      </p:sp>
      <p:sp>
        <p:nvSpPr>
          <p:cNvPr id="5" name="Slide Number Placeholder 4">
            <a:extLst>
              <a:ext uri="{FF2B5EF4-FFF2-40B4-BE49-F238E27FC236}">
                <a16:creationId xmlns:a16="http://schemas.microsoft.com/office/drawing/2014/main" xmlns="" id="{E7F815A2-DD6C-7042-B37F-67670B9F17D5}"/>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69CB59E-D4C5-9E4C-9189-793B96026508}" type="slidenum">
              <a:rPr lang="en-US" altLang="en-US">
                <a:solidFill>
                  <a:srgbClr val="898989"/>
                </a:solidFill>
                <a:latin typeface="Calibri" panose="020F0502020204030204" pitchFamily="34" charset="0"/>
              </a:rPr>
              <a:pPr eaLnBrk="1" hangingPunct="1"/>
              <a:t>17</a:t>
            </a:fld>
            <a:endParaRPr lang="en-US" altLang="en-US">
              <a:solidFill>
                <a:srgbClr val="898989"/>
              </a:solidFill>
              <a:latin typeface="Calibri" panose="020F0502020204030204" pitchFamily="34" charset="0"/>
            </a:endParaRPr>
          </a:p>
        </p:txBody>
      </p:sp>
      <p:sp>
        <p:nvSpPr>
          <p:cNvPr id="2" name="Footer Placeholder 1">
            <a:extLst>
              <a:ext uri="{FF2B5EF4-FFF2-40B4-BE49-F238E27FC236}">
                <a16:creationId xmlns:a16="http://schemas.microsoft.com/office/drawing/2014/main" xmlns="" id="{C9716CA1-0725-364D-839D-202420984C56}"/>
              </a:ext>
            </a:extLst>
          </p:cNvPr>
          <p:cNvSpPr>
            <a:spLocks noGrp="1"/>
          </p:cNvSpPr>
          <p:nvPr>
            <p:ph type="ftr" sz="quarter" idx="11"/>
          </p:nvPr>
        </p:nvSpPr>
        <p:spPr/>
        <p:txBody>
          <a:bodyPr/>
          <a:lstStyle/>
          <a:p>
            <a:pPr>
              <a:defRPr/>
            </a:pPr>
            <a:r>
              <a:rPr lang="en-GB"/>
              <a:t>© 2013 John Wiley &amp; Sons Ltd. www.innovation-portal.info</a:t>
            </a:r>
            <a:endParaRPr lang="en-US"/>
          </a:p>
        </p:txBody>
      </p:sp>
    </p:spTree>
    <p:extLst>
      <p:ext uri="{BB962C8B-B14F-4D97-AF65-F5344CB8AC3E}">
        <p14:creationId xmlns:p14="http://schemas.microsoft.com/office/powerpoint/2010/main" val="259825125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xmlns="" id="{28CDD3E1-E141-E14B-B7CA-5C79BA778491}"/>
              </a:ext>
            </a:extLst>
          </p:cNvPr>
          <p:cNvSpPr>
            <a:spLocks noGrp="1"/>
          </p:cNvSpPr>
          <p:nvPr>
            <p:ph type="title"/>
          </p:nvPr>
        </p:nvSpPr>
        <p:spPr/>
        <p:txBody>
          <a:bodyPr/>
          <a:lstStyle/>
          <a:p>
            <a:pPr>
              <a:defRPr/>
            </a:pPr>
            <a:r>
              <a:rPr lang="en-US" dirty="0">
                <a:solidFill>
                  <a:schemeClr val="tx1"/>
                </a:solidFill>
              </a:rPr>
              <a:t>Alliances vs. Acquisitions</a:t>
            </a:r>
          </a:p>
        </p:txBody>
      </p:sp>
      <p:graphicFrame>
        <p:nvGraphicFramePr>
          <p:cNvPr id="20483" name="Object 3">
            <a:extLst>
              <a:ext uri="{FF2B5EF4-FFF2-40B4-BE49-F238E27FC236}">
                <a16:creationId xmlns:a16="http://schemas.microsoft.com/office/drawing/2014/main" xmlns="" id="{F988747C-D717-0545-9B0E-4ED4D4120ACD}"/>
              </a:ext>
            </a:extLst>
          </p:cNvPr>
          <p:cNvGraphicFramePr>
            <a:graphicFrameLocks noGrp="1" noChangeAspect="1"/>
          </p:cNvGraphicFramePr>
          <p:nvPr>
            <p:ph idx="1"/>
            <p:extLst/>
          </p:nvPr>
        </p:nvGraphicFramePr>
        <p:xfrm>
          <a:off x="845685" y="2098790"/>
          <a:ext cx="7543800" cy="3999567"/>
        </p:xfrm>
        <a:graphic>
          <a:graphicData uri="http://schemas.openxmlformats.org/presentationml/2006/ole">
            <mc:AlternateContent xmlns:mc="http://schemas.openxmlformats.org/markup-compatibility/2006">
              <mc:Choice xmlns:v="urn:schemas-microsoft-com:vml" Requires="v">
                <p:oleObj spid="_x0000_s1041" name="Chart" r:id="rId3" imgW="7785100" imgH="4127500" progId="MSGraph.Chart.8">
                  <p:embed followColorScheme="full"/>
                </p:oleObj>
              </mc:Choice>
              <mc:Fallback>
                <p:oleObj name="Chart" r:id="rId3" imgW="7785100" imgH="4127500" progId="MSGraph.Chart.8">
                  <p:embed followColorScheme="full"/>
                  <p:pic>
                    <p:nvPicPr>
                      <p:cNvPr id="20483" name="Object 3">
                        <a:extLst>
                          <a:ext uri="{FF2B5EF4-FFF2-40B4-BE49-F238E27FC236}">
                            <a16:creationId xmlns:a16="http://schemas.microsoft.com/office/drawing/2014/main" xmlns="" id="{F988747C-D717-0545-9B0E-4ED4D4120A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685" y="2098790"/>
                        <a:ext cx="7543800" cy="399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Footer Placeholder 1">
            <a:extLst>
              <a:ext uri="{FF2B5EF4-FFF2-40B4-BE49-F238E27FC236}">
                <a16:creationId xmlns:a16="http://schemas.microsoft.com/office/drawing/2014/main" xmlns="" id="{1E7BE7A2-3338-3C48-89B7-9457A3ACC4A7}"/>
              </a:ext>
            </a:extLst>
          </p:cNvPr>
          <p:cNvSpPr>
            <a:spLocks noGrp="1"/>
          </p:cNvSpPr>
          <p:nvPr>
            <p:ph type="ftr" sz="quarter" idx="11"/>
          </p:nvPr>
        </p:nvSpPr>
        <p:spPr/>
        <p:txBody>
          <a:bodyPr/>
          <a:lstStyle/>
          <a:p>
            <a:pPr>
              <a:defRPr/>
            </a:pPr>
            <a:r>
              <a:rPr lang="en-GB"/>
              <a:t>© 2013 John Wiley &amp; Sons Ltd. www.innovation-portal.info</a:t>
            </a:r>
            <a:endParaRPr lang="en-US"/>
          </a:p>
        </p:txBody>
      </p:sp>
      <p:sp>
        <p:nvSpPr>
          <p:cNvPr id="6" name="Slide Number Placeholder 5">
            <a:extLst>
              <a:ext uri="{FF2B5EF4-FFF2-40B4-BE49-F238E27FC236}">
                <a16:creationId xmlns:a16="http://schemas.microsoft.com/office/drawing/2014/main" xmlns="" id="{FFFE0982-BC75-2744-A503-261D512AA687}"/>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FB31057-2743-5E48-8A1E-AB7E1466B70B}" type="slidenum">
              <a:rPr lang="en-US" altLang="en-US">
                <a:solidFill>
                  <a:srgbClr val="898989"/>
                </a:solidFill>
                <a:latin typeface="Calibri" panose="020F0502020204030204" pitchFamily="34" charset="0"/>
              </a:rPr>
              <a:pPr eaLnBrk="1" hangingPunct="1"/>
              <a:t>18</a:t>
            </a:fld>
            <a:endParaRPr lang="en-US" altLang="en-US">
              <a:solidFill>
                <a:srgbClr val="898989"/>
              </a:solidFill>
              <a:latin typeface="Calibri" panose="020F0502020204030204" pitchFamily="34" charset="0"/>
            </a:endParaRPr>
          </a:p>
        </p:txBody>
      </p:sp>
      <p:sp>
        <p:nvSpPr>
          <p:cNvPr id="20484" name="Text Box 4">
            <a:extLst>
              <a:ext uri="{FF2B5EF4-FFF2-40B4-BE49-F238E27FC236}">
                <a16:creationId xmlns:a16="http://schemas.microsoft.com/office/drawing/2014/main" xmlns="" id="{1CC98DE4-196F-BA40-B434-C286E38400DD}"/>
              </a:ext>
            </a:extLst>
          </p:cNvPr>
          <p:cNvSpPr txBox="1">
            <a:spLocks noChangeArrowheads="1"/>
          </p:cNvSpPr>
          <p:nvPr/>
        </p:nvSpPr>
        <p:spPr bwMode="auto">
          <a:xfrm>
            <a:off x="990600" y="1870190"/>
            <a:ext cx="1428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dirty="0">
                <a:latin typeface="Times New Roman" panose="02020603050405020304" pitchFamily="18" charset="0"/>
              </a:rPr>
              <a:t>% success</a:t>
            </a:r>
          </a:p>
        </p:txBody>
      </p:sp>
      <p:sp>
        <p:nvSpPr>
          <p:cNvPr id="3" name="TextBox 2">
            <a:extLst>
              <a:ext uri="{FF2B5EF4-FFF2-40B4-BE49-F238E27FC236}">
                <a16:creationId xmlns:a16="http://schemas.microsoft.com/office/drawing/2014/main" xmlns="" id="{C062A196-C292-3840-8C80-A6230905A698}"/>
              </a:ext>
            </a:extLst>
          </p:cNvPr>
          <p:cNvSpPr txBox="1"/>
          <p:nvPr/>
        </p:nvSpPr>
        <p:spPr>
          <a:xfrm>
            <a:off x="2895600" y="5257800"/>
            <a:ext cx="1531188" cy="369332"/>
          </a:xfrm>
          <a:prstGeom prst="rect">
            <a:avLst/>
          </a:prstGeom>
          <a:noFill/>
        </p:spPr>
        <p:txBody>
          <a:bodyPr wrap="none" rtlCol="0">
            <a:spAutoFit/>
          </a:bodyPr>
          <a:lstStyle/>
          <a:p>
            <a:r>
              <a:rPr lang="en-US" b="1" dirty="0"/>
              <a:t>acquisitions</a:t>
            </a:r>
          </a:p>
        </p:txBody>
      </p:sp>
    </p:spTree>
    <p:extLst>
      <p:ext uri="{BB962C8B-B14F-4D97-AF65-F5344CB8AC3E}">
        <p14:creationId xmlns:p14="http://schemas.microsoft.com/office/powerpoint/2010/main" val="268227339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xmlns="" id="{D77C0DA4-877B-6946-9504-8FEF3753B5DE}"/>
              </a:ext>
            </a:extLst>
          </p:cNvPr>
          <p:cNvSpPr>
            <a:spLocks noGrp="1"/>
          </p:cNvSpPr>
          <p:nvPr>
            <p:ph type="title"/>
          </p:nvPr>
        </p:nvSpPr>
        <p:spPr/>
        <p:txBody>
          <a:bodyPr anchor="b">
            <a:normAutofit/>
          </a:bodyPr>
          <a:lstStyle/>
          <a:p>
            <a:r>
              <a:rPr lang="en-US" altLang="en-US" sz="3600" dirty="0">
                <a:ea typeface="ＭＳ Ｐゴシック" panose="020B0600070205080204" pitchFamily="34" charset="-128"/>
              </a:rPr>
              <a:t>Monitoring and measuring innovation</a:t>
            </a:r>
          </a:p>
        </p:txBody>
      </p:sp>
      <p:sp>
        <p:nvSpPr>
          <p:cNvPr id="19459" name="Footer Placeholder 3">
            <a:extLst>
              <a:ext uri="{FF2B5EF4-FFF2-40B4-BE49-F238E27FC236}">
                <a16:creationId xmlns:a16="http://schemas.microsoft.com/office/drawing/2014/main" xmlns="" id="{F457F11F-9B8B-C949-9B7B-1EC953142040}"/>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a:solidFill>
                  <a:srgbClr val="984807"/>
                </a:solidFill>
                <a:latin typeface="Calibri" panose="020F0502020204030204" pitchFamily="34" charset="0"/>
              </a:rPr>
              <a:t>© 2013 John Wiley &amp; Sons Ltd. www.innovation-portal.info</a:t>
            </a:r>
            <a:endParaRPr lang="en-US" altLang="en-US">
              <a:solidFill>
                <a:srgbClr val="984807"/>
              </a:solidFill>
              <a:latin typeface="Calibri" panose="020F0502020204030204" pitchFamily="34" charset="0"/>
            </a:endParaRPr>
          </a:p>
        </p:txBody>
      </p:sp>
      <p:sp>
        <p:nvSpPr>
          <p:cNvPr id="19460" name="Slide Number Placeholder 4">
            <a:extLst>
              <a:ext uri="{FF2B5EF4-FFF2-40B4-BE49-F238E27FC236}">
                <a16:creationId xmlns:a16="http://schemas.microsoft.com/office/drawing/2014/main" xmlns="" id="{B294473A-1D0F-CD4E-ADFE-7945A5AB149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4B1CA194-2D83-C649-8DA6-82390907B45D}" type="slidenum">
              <a:rPr lang="en-US" altLang="en-US">
                <a:solidFill>
                  <a:srgbClr val="898989"/>
                </a:solidFill>
                <a:latin typeface="Calibri" panose="020F0502020204030204" pitchFamily="34" charset="0"/>
              </a:rPr>
              <a:pPr eaLnBrk="1" hangingPunct="1"/>
              <a:t>19</a:t>
            </a:fld>
            <a:endParaRPr lang="en-US" altLang="en-US">
              <a:solidFill>
                <a:srgbClr val="898989"/>
              </a:solidFill>
              <a:latin typeface="Calibri" panose="020F0502020204030204" pitchFamily="34" charset="0"/>
            </a:endParaRPr>
          </a:p>
        </p:txBody>
      </p:sp>
      <p:pic>
        <p:nvPicPr>
          <p:cNvPr id="19461" name="Picture 6">
            <a:extLst>
              <a:ext uri="{FF2B5EF4-FFF2-40B4-BE49-F238E27FC236}">
                <a16:creationId xmlns:a16="http://schemas.microsoft.com/office/drawing/2014/main" xmlns="" id="{4D2409A7-EDA0-FA41-9AD4-192F4C561F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150" y="1676400"/>
            <a:ext cx="8623300"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609600" y="286604"/>
            <a:ext cx="7772400" cy="369332"/>
          </a:xfrm>
          <a:prstGeom prst="rect">
            <a:avLst/>
          </a:prstGeom>
        </p:spPr>
        <p:txBody>
          <a:bodyPr wrap="square">
            <a:spAutoFit/>
          </a:bodyPr>
          <a:lstStyle/>
          <a:p>
            <a:r>
              <a:rPr lang="en-US" dirty="0"/>
              <a:t>Innovation Rule 7. Implement the right </a:t>
            </a:r>
            <a:r>
              <a:rPr lang="en-US" b="1" dirty="0"/>
              <a:t>metrics and rewards </a:t>
            </a:r>
            <a:r>
              <a:rPr lang="en-US" dirty="0"/>
              <a:t>for innovation</a:t>
            </a:r>
          </a:p>
        </p:txBody>
      </p:sp>
    </p:spTree>
    <p:extLst>
      <p:ext uri="{BB962C8B-B14F-4D97-AF65-F5344CB8AC3E}">
        <p14:creationId xmlns:p14="http://schemas.microsoft.com/office/powerpoint/2010/main" val="157941032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xmlns="" id="{5B0B430B-BCA1-D344-A0E7-1B97DBD44476}"/>
              </a:ext>
            </a:extLst>
          </p:cNvPr>
          <p:cNvSpPr>
            <a:spLocks noGrp="1" noChangeArrowheads="1"/>
          </p:cNvSpPr>
          <p:nvPr>
            <p:ph type="title"/>
          </p:nvPr>
        </p:nvSpPr>
        <p:spPr/>
        <p:txBody>
          <a:bodyPr anchor="b">
            <a:normAutofit/>
          </a:bodyPr>
          <a:lstStyle/>
          <a:p>
            <a:r>
              <a:rPr lang="en-GB" altLang="en-US" sz="4400" dirty="0">
                <a:ea typeface="ＭＳ Ｐゴシック" panose="020B0600070205080204" pitchFamily="34" charset="-128"/>
              </a:rPr>
              <a:t>Are we in shape for innovation?</a:t>
            </a:r>
          </a:p>
        </p:txBody>
      </p:sp>
      <p:sp>
        <p:nvSpPr>
          <p:cNvPr id="281603" name="Rectangle 3">
            <a:extLst>
              <a:ext uri="{FF2B5EF4-FFF2-40B4-BE49-F238E27FC236}">
                <a16:creationId xmlns:a16="http://schemas.microsoft.com/office/drawing/2014/main" xmlns="" id="{08F59DDD-8321-1248-BBDB-CA7DE63F8CA2}"/>
              </a:ext>
            </a:extLst>
          </p:cNvPr>
          <p:cNvSpPr>
            <a:spLocks noGrp="1" noChangeArrowheads="1"/>
          </p:cNvSpPr>
          <p:nvPr>
            <p:ph idx="1"/>
          </p:nvPr>
        </p:nvSpPr>
        <p:spPr/>
        <p:txBody>
          <a:bodyPr/>
          <a:lstStyle/>
          <a:p>
            <a:r>
              <a:rPr lang="en-GB" altLang="en-US" dirty="0">
                <a:ea typeface="ＭＳ Ｐゴシック" panose="020B0600070205080204" pitchFamily="34" charset="-128"/>
              </a:rPr>
              <a:t>Do we have effective enabling mechanisms?</a:t>
            </a:r>
          </a:p>
          <a:p>
            <a:r>
              <a:rPr lang="en-GB" altLang="en-US" dirty="0">
                <a:ea typeface="ＭＳ Ｐゴシック" panose="020B0600070205080204" pitchFamily="34" charset="-128"/>
              </a:rPr>
              <a:t>Do we have an innovation strategy – and commitment to it?</a:t>
            </a:r>
          </a:p>
          <a:p>
            <a:r>
              <a:rPr lang="en-GB" altLang="en-US" dirty="0">
                <a:ea typeface="ＭＳ Ｐゴシック" panose="020B0600070205080204" pitchFamily="34" charset="-128"/>
              </a:rPr>
              <a:t>Do we have an innovative organisation?</a:t>
            </a:r>
          </a:p>
          <a:p>
            <a:r>
              <a:rPr lang="en-GB" altLang="en-US" dirty="0">
                <a:ea typeface="ＭＳ Ｐゴシック" panose="020B0600070205080204" pitchFamily="34" charset="-128"/>
              </a:rPr>
              <a:t>Do we have pro-active linkages?</a:t>
            </a:r>
          </a:p>
          <a:p>
            <a:r>
              <a:rPr lang="en-GB" altLang="en-US" dirty="0">
                <a:ea typeface="ＭＳ Ｐゴシック" panose="020B0600070205080204" pitchFamily="34" charset="-128"/>
              </a:rPr>
              <a:t>Do we learn and build capability?</a:t>
            </a:r>
          </a:p>
        </p:txBody>
      </p:sp>
      <p:sp>
        <p:nvSpPr>
          <p:cNvPr id="23556" name="Footer Placeholder 3">
            <a:extLst>
              <a:ext uri="{FF2B5EF4-FFF2-40B4-BE49-F238E27FC236}">
                <a16:creationId xmlns:a16="http://schemas.microsoft.com/office/drawing/2014/main" xmlns="" id="{77116D9F-23CC-3E46-9445-1181400E8ED2}"/>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a:solidFill>
                  <a:srgbClr val="984807"/>
                </a:solidFill>
                <a:latin typeface="Calibri" panose="020F0502020204030204" pitchFamily="34" charset="0"/>
              </a:rPr>
              <a:t>© 2013 John Wiley &amp; Sons Ltd. www.innovation-portal.info</a:t>
            </a:r>
            <a:endParaRPr lang="en-US" altLang="en-US">
              <a:solidFill>
                <a:srgbClr val="984807"/>
              </a:solidFill>
              <a:latin typeface="Calibri" panose="020F0502020204030204" pitchFamily="34" charset="0"/>
            </a:endParaRPr>
          </a:p>
        </p:txBody>
      </p:sp>
    </p:spTree>
    <p:extLst>
      <p:ext uri="{BB962C8B-B14F-4D97-AF65-F5344CB8AC3E}">
        <p14:creationId xmlns:p14="http://schemas.microsoft.com/office/powerpoint/2010/main" val="196004483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xmlns="" id="{9E818072-CAB8-1842-8A10-DD93D374641D}"/>
              </a:ext>
            </a:extLst>
          </p:cNvPr>
          <p:cNvSpPr>
            <a:spLocks noGrp="1"/>
          </p:cNvSpPr>
          <p:nvPr>
            <p:ph type="title"/>
          </p:nvPr>
        </p:nvSpPr>
        <p:spPr/>
        <p:txBody>
          <a:bodyPr/>
          <a:lstStyle/>
          <a:p>
            <a:r>
              <a:rPr lang="en-US" altLang="en-US">
                <a:ea typeface="ＭＳ Ｐゴシック" panose="020B0600070205080204" pitchFamily="34" charset="-128"/>
              </a:rPr>
              <a:t>Innovation audit</a:t>
            </a:r>
          </a:p>
        </p:txBody>
      </p:sp>
      <p:sp>
        <p:nvSpPr>
          <p:cNvPr id="25603" name="Content Placeholder 2">
            <a:extLst>
              <a:ext uri="{FF2B5EF4-FFF2-40B4-BE49-F238E27FC236}">
                <a16:creationId xmlns:a16="http://schemas.microsoft.com/office/drawing/2014/main" xmlns="" id="{4AEA28F8-9660-864F-9855-B80828CFB47A}"/>
              </a:ext>
            </a:extLst>
          </p:cNvPr>
          <p:cNvSpPr>
            <a:spLocks noGrp="1"/>
          </p:cNvSpPr>
          <p:nvPr>
            <p:ph idx="1"/>
          </p:nvPr>
        </p:nvSpPr>
        <p:spPr/>
        <p:txBody>
          <a:bodyPr/>
          <a:lstStyle/>
          <a:p>
            <a:r>
              <a:rPr lang="en-US" altLang="en-US">
                <a:ea typeface="ＭＳ Ｐゴシック" panose="020B0600070205080204" pitchFamily="34" charset="-128"/>
              </a:rPr>
              <a:t>Systematic exploration of core themes known to influence innovation success and failure</a:t>
            </a:r>
          </a:p>
          <a:p>
            <a:r>
              <a:rPr lang="en-US" altLang="en-US">
                <a:ea typeface="ＭＳ Ｐゴシック" panose="020B0600070205080204" pitchFamily="34" charset="-128"/>
              </a:rPr>
              <a:t>Interviews and questionnaire = self-assessment</a:t>
            </a:r>
          </a:p>
          <a:p>
            <a:r>
              <a:rPr lang="en-US" altLang="en-US">
                <a:ea typeface="ＭＳ Ｐゴシック" panose="020B0600070205080204" pitchFamily="34" charset="-128"/>
              </a:rPr>
              <a:t>Reference examples and performance data</a:t>
            </a:r>
          </a:p>
          <a:p>
            <a:r>
              <a:rPr lang="en-US" altLang="en-US">
                <a:ea typeface="ＭＳ Ｐゴシック" panose="020B0600070205080204" pitchFamily="34" charset="-128"/>
              </a:rPr>
              <a:t>Expert assessment</a:t>
            </a:r>
          </a:p>
          <a:p>
            <a:r>
              <a:rPr lang="en-US" altLang="en-US">
                <a:ea typeface="ＭＳ Ｐゴシック" panose="020B0600070205080204" pitchFamily="34" charset="-128"/>
              </a:rPr>
              <a:t>Regular monitoring as an aid to building innovation capability</a:t>
            </a:r>
          </a:p>
        </p:txBody>
      </p:sp>
      <p:sp>
        <p:nvSpPr>
          <p:cNvPr id="25604" name="Footer Placeholder 3">
            <a:extLst>
              <a:ext uri="{FF2B5EF4-FFF2-40B4-BE49-F238E27FC236}">
                <a16:creationId xmlns:a16="http://schemas.microsoft.com/office/drawing/2014/main" xmlns="" id="{D6AEDB04-F3C4-8D40-B3B5-EFA45030EAF4}"/>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GB" altLang="en-US">
                <a:solidFill>
                  <a:srgbClr val="984807"/>
                </a:solidFill>
                <a:latin typeface="Calibri" panose="020F0502020204030204" pitchFamily="34" charset="0"/>
              </a:rPr>
              <a:t>© 2013 John Wiley &amp; Sons Ltd. www.innovation-portal.info</a:t>
            </a:r>
            <a:endParaRPr lang="en-US" altLang="en-US">
              <a:solidFill>
                <a:srgbClr val="984807"/>
              </a:solidFill>
              <a:latin typeface="Calibri" panose="020F0502020204030204" pitchFamily="34" charset="0"/>
            </a:endParaRPr>
          </a:p>
        </p:txBody>
      </p:sp>
      <p:sp>
        <p:nvSpPr>
          <p:cNvPr id="25605" name="Slide Number Placeholder 4">
            <a:extLst>
              <a:ext uri="{FF2B5EF4-FFF2-40B4-BE49-F238E27FC236}">
                <a16:creationId xmlns:a16="http://schemas.microsoft.com/office/drawing/2014/main" xmlns="" id="{497C0ED8-AD85-2E4A-B78F-3BE0159CDE4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900EC8EA-537B-E942-BB14-EFEC58666EC5}" type="slidenum">
              <a:rPr lang="en-US" altLang="en-US">
                <a:solidFill>
                  <a:srgbClr val="898989"/>
                </a:solidFill>
                <a:latin typeface="Calibri" panose="020F0502020204030204" pitchFamily="34" charset="0"/>
              </a:rPr>
              <a:pPr eaLnBrk="1" hangingPunct="1"/>
              <a:t>21</a:t>
            </a:fld>
            <a:endParaRPr lang="en-US" altLang="en-US">
              <a:solidFill>
                <a:srgbClr val="898989"/>
              </a:solidFill>
              <a:latin typeface="Calibri" panose="020F0502020204030204" pitchFamily="34" charset="0"/>
            </a:endParaRPr>
          </a:p>
        </p:txBody>
      </p:sp>
    </p:spTree>
    <p:extLst>
      <p:ext uri="{BB962C8B-B14F-4D97-AF65-F5344CB8AC3E}">
        <p14:creationId xmlns:p14="http://schemas.microsoft.com/office/powerpoint/2010/main" val="335045988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3"/>
          <p:cNvSpPr>
            <a:spLocks noGrp="1" noChangeArrowheads="1"/>
          </p:cNvSpPr>
          <p:nvPr>
            <p:ph type="title"/>
          </p:nvPr>
        </p:nvSpPr>
        <p:spPr/>
        <p:txBody>
          <a:bodyPr>
            <a:normAutofit/>
          </a:bodyPr>
          <a:lstStyle/>
          <a:p>
            <a:pPr eaLnBrk="1" hangingPunct="1"/>
            <a:r>
              <a:rPr lang="en-US" sz="3600" b="0" dirty="0"/>
              <a:t>Myth #10:  Innovation is always good</a:t>
            </a:r>
            <a:r>
              <a:rPr lang="en-US" b="0" dirty="0"/>
              <a:t>	</a:t>
            </a:r>
          </a:p>
        </p:txBody>
      </p:sp>
      <p:sp>
        <p:nvSpPr>
          <p:cNvPr id="17412" name="Rectangle 2"/>
          <p:cNvSpPr>
            <a:spLocks noGrp="1" noChangeArrowheads="1"/>
          </p:cNvSpPr>
          <p:nvPr>
            <p:ph idx="1"/>
          </p:nvPr>
        </p:nvSpPr>
        <p:spPr/>
        <p:txBody>
          <a:bodyPr>
            <a:normAutofit fontScale="92500"/>
          </a:bodyPr>
          <a:lstStyle/>
          <a:p>
            <a:pPr algn="ctr" eaLnBrk="1" hangingPunct="1">
              <a:buFontTx/>
              <a:buNone/>
            </a:pPr>
            <a:r>
              <a:rPr lang="en-US" sz="4000" i="1" dirty="0"/>
              <a:t>“There is nothing either good or bad,</a:t>
            </a:r>
          </a:p>
          <a:p>
            <a:pPr algn="ctr" eaLnBrk="1" hangingPunct="1">
              <a:buFontTx/>
              <a:buNone/>
            </a:pPr>
            <a:r>
              <a:rPr lang="en-US" sz="4000" i="1" dirty="0"/>
              <a:t> but thinking makes it so”</a:t>
            </a:r>
          </a:p>
          <a:p>
            <a:pPr algn="ctr" eaLnBrk="1" hangingPunct="1">
              <a:buFontTx/>
              <a:buNone/>
            </a:pPr>
            <a:r>
              <a:rPr lang="en-US" sz="3200" i="1" dirty="0"/>
              <a:t>		William Shakespeare</a:t>
            </a:r>
          </a:p>
          <a:p>
            <a:pPr eaLnBrk="1" hangingPunct="1">
              <a:buFontTx/>
              <a:buNone/>
            </a:pPr>
            <a:r>
              <a:rPr lang="en-US" sz="3200" dirty="0"/>
              <a:t>	All innovations combine good and bad effects regardless of the intention of the Innovator or how well designed they are</a:t>
            </a:r>
          </a:p>
          <a:p>
            <a:pPr eaLnBrk="1" hangingPunct="1">
              <a:buFontTx/>
              <a:buNone/>
            </a:pPr>
            <a:r>
              <a:rPr lang="en-US" dirty="0"/>
              <a:t>		– </a:t>
            </a:r>
            <a:r>
              <a:rPr lang="en-US" sz="2800" dirty="0" err="1"/>
              <a:t>Berkun</a:t>
            </a:r>
            <a:r>
              <a:rPr lang="en-US" sz="2800" dirty="0"/>
              <a:t>, S. (2007). </a:t>
            </a:r>
            <a:r>
              <a:rPr lang="en-US" sz="2800" i="1" dirty="0"/>
              <a:t>The Myths of Innovation</a:t>
            </a:r>
            <a:r>
              <a:rPr lang="en-US" sz="2800" dirty="0"/>
              <a:t>.</a:t>
            </a:r>
          </a:p>
        </p:txBody>
      </p:sp>
    </p:spTree>
    <p:extLst>
      <p:ext uri="{BB962C8B-B14F-4D97-AF65-F5344CB8AC3E}">
        <p14:creationId xmlns:p14="http://schemas.microsoft.com/office/powerpoint/2010/main" val="347753597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3"/>
          <p:cNvSpPr>
            <a:spLocks noGrp="1" noChangeArrowheads="1"/>
          </p:cNvSpPr>
          <p:nvPr>
            <p:ph type="title"/>
          </p:nvPr>
        </p:nvSpPr>
        <p:spPr/>
        <p:txBody>
          <a:bodyPr>
            <a:normAutofit/>
          </a:bodyPr>
          <a:lstStyle/>
          <a:p>
            <a:pPr eaLnBrk="1" hangingPunct="1"/>
            <a:r>
              <a:rPr lang="en-US" sz="3600" b="0" dirty="0"/>
              <a:t>Myth #10:  Innovation is always good</a:t>
            </a:r>
            <a:r>
              <a:rPr lang="en-US" b="0" dirty="0"/>
              <a:t>	</a:t>
            </a:r>
          </a:p>
        </p:txBody>
      </p:sp>
      <p:sp>
        <p:nvSpPr>
          <p:cNvPr id="18436" name="Rectangle 2"/>
          <p:cNvSpPr>
            <a:spLocks noGrp="1" noChangeArrowheads="1"/>
          </p:cNvSpPr>
          <p:nvPr>
            <p:ph idx="1"/>
          </p:nvPr>
        </p:nvSpPr>
        <p:spPr/>
        <p:txBody>
          <a:bodyPr/>
          <a:lstStyle/>
          <a:p>
            <a:r>
              <a:rPr lang="en-US" sz="3200" dirty="0"/>
              <a:t>An innovation can be:</a:t>
            </a:r>
          </a:p>
          <a:p>
            <a:pPr lvl="1"/>
            <a:r>
              <a:rPr lang="en-US" sz="2800" dirty="0"/>
              <a:t>Good for you</a:t>
            </a:r>
          </a:p>
          <a:p>
            <a:pPr lvl="1"/>
            <a:r>
              <a:rPr lang="en-US" sz="2800" dirty="0"/>
              <a:t>Good for others</a:t>
            </a:r>
          </a:p>
          <a:p>
            <a:pPr lvl="1"/>
            <a:r>
              <a:rPr lang="en-US" sz="2800" dirty="0"/>
              <a:t>Good for an industry or economy</a:t>
            </a:r>
          </a:p>
          <a:p>
            <a:pPr lvl="1"/>
            <a:r>
              <a:rPr lang="en-US" sz="2800" dirty="0"/>
              <a:t>Good for a society</a:t>
            </a:r>
          </a:p>
          <a:p>
            <a:pPr lvl="1"/>
            <a:r>
              <a:rPr lang="en-US" sz="2800" dirty="0"/>
              <a:t>Good for the world</a:t>
            </a:r>
          </a:p>
        </p:txBody>
      </p:sp>
    </p:spTree>
    <p:extLst>
      <p:ext uri="{BB962C8B-B14F-4D97-AF65-F5344CB8AC3E}">
        <p14:creationId xmlns:p14="http://schemas.microsoft.com/office/powerpoint/2010/main" val="414966639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3"/>
          <p:cNvSpPr>
            <a:spLocks noGrp="1" noChangeArrowheads="1"/>
          </p:cNvSpPr>
          <p:nvPr>
            <p:ph type="title"/>
          </p:nvPr>
        </p:nvSpPr>
        <p:spPr/>
        <p:txBody>
          <a:bodyPr>
            <a:normAutofit/>
          </a:bodyPr>
          <a:lstStyle/>
          <a:p>
            <a:pPr eaLnBrk="1" hangingPunct="1"/>
            <a:r>
              <a:rPr lang="en-US" sz="3600" b="0" dirty="0"/>
              <a:t>Myth #10:  Innovation is always good</a:t>
            </a:r>
            <a:r>
              <a:rPr lang="en-US" b="0" dirty="0"/>
              <a:t>	</a:t>
            </a:r>
          </a:p>
        </p:txBody>
      </p:sp>
      <p:sp>
        <p:nvSpPr>
          <p:cNvPr id="19460" name="Rectangle 2"/>
          <p:cNvSpPr>
            <a:spLocks noGrp="1" noChangeArrowheads="1"/>
          </p:cNvSpPr>
          <p:nvPr>
            <p:ph idx="1"/>
          </p:nvPr>
        </p:nvSpPr>
        <p:spPr/>
        <p:txBody>
          <a:bodyPr/>
          <a:lstStyle/>
          <a:p>
            <a:r>
              <a:rPr lang="en-US" sz="3200" dirty="0"/>
              <a:t>We can ask the twin questions:</a:t>
            </a:r>
          </a:p>
          <a:p>
            <a:pPr lvl="1"/>
            <a:r>
              <a:rPr lang="en-US" sz="2800" dirty="0"/>
              <a:t>What problems does this innovation solve?  </a:t>
            </a:r>
          </a:p>
          <a:p>
            <a:pPr lvl="2"/>
            <a:r>
              <a:rPr lang="en-US" sz="2400" dirty="0"/>
              <a:t>Whose problems are they?</a:t>
            </a:r>
          </a:p>
          <a:p>
            <a:pPr lvl="1"/>
            <a:r>
              <a:rPr lang="en-US" sz="2800" dirty="0"/>
              <a:t>What problems does this innovation create?  </a:t>
            </a:r>
          </a:p>
          <a:p>
            <a:pPr lvl="2"/>
            <a:r>
              <a:rPr lang="en-US" sz="2400" dirty="0"/>
              <a:t>Whose problems are they?</a:t>
            </a:r>
          </a:p>
        </p:txBody>
      </p:sp>
    </p:spTree>
    <p:extLst>
      <p:ext uri="{BB962C8B-B14F-4D97-AF65-F5344CB8AC3E}">
        <p14:creationId xmlns:p14="http://schemas.microsoft.com/office/powerpoint/2010/main" val="80305875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3"/>
          <p:cNvSpPr>
            <a:spLocks noGrp="1" noChangeArrowheads="1"/>
          </p:cNvSpPr>
          <p:nvPr>
            <p:ph type="title"/>
          </p:nvPr>
        </p:nvSpPr>
        <p:spPr/>
        <p:txBody>
          <a:bodyPr>
            <a:normAutofit/>
          </a:bodyPr>
          <a:lstStyle/>
          <a:p>
            <a:pPr eaLnBrk="1" hangingPunct="1"/>
            <a:r>
              <a:rPr lang="en-US" b="0"/>
              <a:t>The good and bad, the future and the past</a:t>
            </a:r>
          </a:p>
        </p:txBody>
      </p:sp>
      <p:sp>
        <p:nvSpPr>
          <p:cNvPr id="21508" name="Rectangle 2"/>
          <p:cNvSpPr>
            <a:spLocks noGrp="1" noChangeArrowheads="1"/>
          </p:cNvSpPr>
          <p:nvPr>
            <p:ph idx="1"/>
          </p:nvPr>
        </p:nvSpPr>
        <p:spPr/>
        <p:txBody>
          <a:bodyPr/>
          <a:lstStyle/>
          <a:p>
            <a:pPr eaLnBrk="1" hangingPunct="1">
              <a:buFontTx/>
              <a:buNone/>
            </a:pPr>
            <a:r>
              <a:rPr lang="en-US" sz="3200"/>
              <a:t>	As social creatures, we depend on traditions to form communities, governments, and families, and we believe these traditions are important enough to justify sacrificing our lives, or the lives of others, to protect them from change.</a:t>
            </a:r>
          </a:p>
          <a:p>
            <a:pPr eaLnBrk="1" hangingPunct="1">
              <a:buFontTx/>
              <a:buNone/>
            </a:pPr>
            <a:r>
              <a:rPr lang="en-US" sz="3200"/>
              <a:t>	The grand irony is that all traditions, even religious ones, began as innovations.</a:t>
            </a:r>
          </a:p>
        </p:txBody>
      </p:sp>
    </p:spTree>
    <p:extLst>
      <p:ext uri="{BB962C8B-B14F-4D97-AF65-F5344CB8AC3E}">
        <p14:creationId xmlns:p14="http://schemas.microsoft.com/office/powerpoint/2010/main" val="381529463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3"/>
          <p:cNvSpPr>
            <a:spLocks noGrp="1" noChangeArrowheads="1"/>
          </p:cNvSpPr>
          <p:nvPr>
            <p:ph type="title"/>
          </p:nvPr>
        </p:nvSpPr>
        <p:spPr/>
        <p:txBody>
          <a:bodyPr>
            <a:normAutofit/>
          </a:bodyPr>
          <a:lstStyle/>
          <a:p>
            <a:pPr eaLnBrk="1" hangingPunct="1"/>
            <a:r>
              <a:rPr lang="en-US" b="0"/>
              <a:t>The good and bad, the future and the past</a:t>
            </a:r>
          </a:p>
        </p:txBody>
      </p:sp>
      <p:sp>
        <p:nvSpPr>
          <p:cNvPr id="22532" name="Rectangle 2"/>
          <p:cNvSpPr>
            <a:spLocks noGrp="1" noChangeArrowheads="1"/>
          </p:cNvSpPr>
          <p:nvPr>
            <p:ph idx="1"/>
          </p:nvPr>
        </p:nvSpPr>
        <p:spPr/>
        <p:txBody>
          <a:bodyPr/>
          <a:lstStyle/>
          <a:p>
            <a:pPr eaLnBrk="1" hangingPunct="1">
              <a:buFontTx/>
              <a:buNone/>
            </a:pPr>
            <a:r>
              <a:rPr lang="en-US" sz="3200" dirty="0"/>
              <a:t>	The best philosophy of innovation is to accept both change and tradition and to avoid the traps of absolutes.</a:t>
            </a:r>
          </a:p>
          <a:p>
            <a:pPr eaLnBrk="1" hangingPunct="1">
              <a:buFontTx/>
              <a:buNone/>
            </a:pPr>
            <a:r>
              <a:rPr lang="en-US" sz="3200" dirty="0"/>
              <a:t>	</a:t>
            </a:r>
            <a:r>
              <a:rPr lang="en-US" sz="3200" i="1" dirty="0"/>
              <a:t>Never say never.</a:t>
            </a:r>
          </a:p>
          <a:p>
            <a:pPr eaLnBrk="1" hangingPunct="1">
              <a:buFontTx/>
              <a:buNone/>
            </a:pPr>
            <a:r>
              <a:rPr lang="en-US" sz="3200" i="1" dirty="0"/>
              <a:t>	</a:t>
            </a:r>
            <a:r>
              <a:rPr lang="en-US" sz="3200" dirty="0"/>
              <a:t>Ideas new and old have their place in the future.</a:t>
            </a:r>
            <a:endParaRPr lang="en-US" sz="3200" i="1" dirty="0"/>
          </a:p>
        </p:txBody>
      </p:sp>
    </p:spTree>
    <p:extLst>
      <p:ext uri="{BB962C8B-B14F-4D97-AF65-F5344CB8AC3E}">
        <p14:creationId xmlns:p14="http://schemas.microsoft.com/office/powerpoint/2010/main" val="328943027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623543-9CFE-E24A-992F-B762071FF430}"/>
              </a:ext>
            </a:extLst>
          </p:cNvPr>
          <p:cNvSpPr>
            <a:spLocks noGrp="1"/>
          </p:cNvSpPr>
          <p:nvPr>
            <p:ph type="title"/>
          </p:nvPr>
        </p:nvSpPr>
        <p:spPr/>
        <p:txBody>
          <a:bodyPr/>
          <a:lstStyle/>
          <a:p>
            <a:r>
              <a:rPr lang="en-US" dirty="0"/>
              <a:t>Vertical Farming</a:t>
            </a:r>
          </a:p>
        </p:txBody>
      </p:sp>
      <mc:AlternateContent xmlns:mc="http://schemas.openxmlformats.org/markup-compatibility/2006">
        <mc:Choice xmlns:pca="http://schemas.microsoft.com/office/powerpoint/2013/contentapp" xmlns:we="http://schemas.microsoft.com/office/webextensions/webextension/2010/11" xmlns="" Requires="we pca">
          <p:graphicFrame>
            <p:nvGraphicFramePr>
              <p:cNvPr id="4" name="Content Placeholder 3">
                <a:extLst>
                  <a:ext uri="{FF2B5EF4-FFF2-40B4-BE49-F238E27FC236}">
                    <a16:creationId xmlns:a16="http://schemas.microsoft.com/office/drawing/2014/main" id="{3205A94E-D48C-724D-AD8F-749543F072D8}"/>
                  </a:ext>
                </a:extLst>
              </p:cNvPr>
              <p:cNvGraphicFramePr>
                <a:graphicFrameLocks noGrp="1"/>
              </p:cNvGraphicFramePr>
              <p:nvPr>
                <p:ph idx="1"/>
                <p:extLst>
                  <p:ext uri="{D42A27DB-BD31-4B8C-83A1-F6EECF244321}">
                    <p14:modId xmlns:p14="http://schemas.microsoft.com/office/powerpoint/2010/main" val="148380642"/>
                  </p:ext>
                </p:extLst>
              </p:nvPr>
            </p:nvGraphicFramePr>
            <p:xfrm>
              <a:off x="822960" y="1676400"/>
              <a:ext cx="7635240" cy="46482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4" name="Content Placeholder 3">
                <a:extLst>
                  <a:ext uri="{FF2B5EF4-FFF2-40B4-BE49-F238E27FC236}">
                    <a16:creationId xmlns:a16="http://schemas.microsoft.com/office/drawing/2014/main" xmlns="" id="{3205A94E-D48C-724D-AD8F-749543F072D8}"/>
                  </a:ext>
                </a:extLst>
              </p:cNvPr>
              <p:cNvPicPr>
                <a:picLocks noGrp="1" noRot="1" noChangeAspect="1" noMove="1" noResize="1" noEditPoints="1" noAdjustHandles="1" noChangeArrowheads="1" noChangeShapeType="1"/>
              </p:cNvPicPr>
              <p:nvPr/>
            </p:nvPicPr>
            <p:blipFill>
              <a:blip r:embed="rId4"/>
              <a:stretch>
                <a:fillRect/>
              </a:stretch>
            </p:blipFill>
            <p:spPr>
              <a:xfrm>
                <a:off x="822960" y="1676400"/>
                <a:ext cx="7635240" cy="4648200"/>
              </a:xfrm>
              <a:prstGeom prst="rect">
                <a:avLst/>
              </a:prstGeom>
            </p:spPr>
          </p:pic>
        </mc:Fallback>
      </mc:AlternateContent>
    </p:spTree>
    <p:extLst>
      <p:ext uri="{BB962C8B-B14F-4D97-AF65-F5344CB8AC3E}">
        <p14:creationId xmlns:p14="http://schemas.microsoft.com/office/powerpoint/2010/main" val="110064368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4BC531-81A8-184F-94F3-37CF0B6020AF}"/>
              </a:ext>
            </a:extLst>
          </p:cNvPr>
          <p:cNvSpPr>
            <a:spLocks noGrp="1"/>
          </p:cNvSpPr>
          <p:nvPr>
            <p:ph type="title"/>
          </p:nvPr>
        </p:nvSpPr>
        <p:spPr/>
        <p:txBody>
          <a:bodyPr>
            <a:normAutofit/>
          </a:bodyPr>
          <a:lstStyle/>
          <a:p>
            <a:r>
              <a:rPr lang="en-CA" sz="3600" dirty="0"/>
              <a:t>TED: Simon Sinek – The Golden Circle</a:t>
            </a:r>
            <a:endParaRPr lang="en-US" sz="3600" dirty="0"/>
          </a:p>
        </p:txBody>
      </p:sp>
      <mc:AlternateContent xmlns:mc="http://schemas.openxmlformats.org/markup-compatibility/2006">
        <mc:Choice xmlns:pca="http://schemas.microsoft.com/office/powerpoint/2013/contentapp" xmlns:we="http://schemas.microsoft.com/office/webextensions/webextension/2010/11" xmlns="" Requires="we pca">
          <p:graphicFrame>
            <p:nvGraphicFramePr>
              <p:cNvPr id="4" name="Content Placeholder 3">
                <a:extLst>
                  <a:ext uri="{FF2B5EF4-FFF2-40B4-BE49-F238E27FC236}">
                    <a16:creationId xmlns:a16="http://schemas.microsoft.com/office/drawing/2014/main" id="{214D63FC-4FAA-B445-95A8-E67004F47BD4}"/>
                  </a:ext>
                </a:extLst>
              </p:cNvPr>
              <p:cNvGraphicFramePr>
                <a:graphicFrameLocks noGrp="1"/>
              </p:cNvGraphicFramePr>
              <p:nvPr>
                <p:ph idx="1"/>
                <p:extLst/>
              </p:nvPr>
            </p:nvGraphicFramePr>
            <p:xfrm>
              <a:off x="822324" y="1846263"/>
              <a:ext cx="7544435" cy="4402137"/>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4" name="Content Placeholder 3">
                <a:extLst>
                  <a:ext uri="{FF2B5EF4-FFF2-40B4-BE49-F238E27FC236}">
                    <a16:creationId xmlns:a16="http://schemas.microsoft.com/office/drawing/2014/main" xmlns="" id="{214D63FC-4FAA-B445-95A8-E67004F47BD4}"/>
                  </a:ext>
                </a:extLst>
              </p:cNvPr>
              <p:cNvPicPr>
                <a:picLocks noGrp="1" noRot="1" noChangeAspect="1" noMove="1" noResize="1" noEditPoints="1" noAdjustHandles="1" noChangeArrowheads="1" noChangeShapeType="1"/>
              </p:cNvPicPr>
              <p:nvPr/>
            </p:nvPicPr>
            <p:blipFill>
              <a:blip r:embed="rId4"/>
              <a:stretch>
                <a:fillRect/>
              </a:stretch>
            </p:blipFill>
            <p:spPr>
              <a:xfrm>
                <a:off x="822324" y="1846263"/>
                <a:ext cx="7544435" cy="4402137"/>
              </a:xfrm>
              <a:prstGeom prst="rect">
                <a:avLst/>
              </a:prstGeom>
            </p:spPr>
          </p:pic>
        </mc:Fallback>
      </mc:AlternateContent>
    </p:spTree>
    <p:extLst>
      <p:ext uri="{BB962C8B-B14F-4D97-AF65-F5344CB8AC3E}">
        <p14:creationId xmlns:p14="http://schemas.microsoft.com/office/powerpoint/2010/main" val="317551368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3"/>
          <p:cNvSpPr>
            <a:spLocks noGrp="1" noChangeArrowheads="1"/>
          </p:cNvSpPr>
          <p:nvPr>
            <p:ph type="title"/>
          </p:nvPr>
        </p:nvSpPr>
        <p:spPr/>
        <p:txBody>
          <a:bodyPr>
            <a:normAutofit/>
          </a:bodyPr>
          <a:lstStyle/>
          <a:p>
            <a:r>
              <a:rPr lang="en-US" dirty="0"/>
              <a:t>Closing Vignette</a:t>
            </a:r>
            <a:endParaRPr lang="en-CA" dirty="0"/>
          </a:p>
        </p:txBody>
      </p:sp>
      <p:sp>
        <p:nvSpPr>
          <p:cNvPr id="23556" name="Rectangle 2"/>
          <p:cNvSpPr>
            <a:spLocks noGrp="1" noChangeArrowheads="1"/>
          </p:cNvSpPr>
          <p:nvPr>
            <p:ph idx="1"/>
          </p:nvPr>
        </p:nvSpPr>
        <p:spPr/>
        <p:txBody>
          <a:bodyPr/>
          <a:lstStyle/>
          <a:p>
            <a:pPr eaLnBrk="1" hangingPunct="1">
              <a:buFontTx/>
              <a:buNone/>
            </a:pPr>
            <a:r>
              <a:rPr lang="en-US" sz="2800" dirty="0"/>
              <a:t>	</a:t>
            </a:r>
            <a:r>
              <a:rPr lang="en-CA" sz="2800" dirty="0"/>
              <a:t>Kawasaki speaks of his experiences as an evangelist, entrepreneur, and most recently, as a venture capitalist who found, fixed, and funded start-ups. </a:t>
            </a:r>
            <a:r>
              <a:rPr lang="en-CA" sz="2800" dirty="0">
                <a:hlinkClick r:id="rId3"/>
              </a:rPr>
              <a:t>http://www.youtube.com/watch?v=Y8X57eucxnI</a:t>
            </a:r>
            <a:endParaRPr lang="en-CA" sz="2800" dirty="0"/>
          </a:p>
          <a:p>
            <a:pPr eaLnBrk="1" hangingPunct="1">
              <a:buFontTx/>
              <a:buNone/>
            </a:pPr>
            <a:endParaRPr lang="en-CA" sz="2800" dirty="0"/>
          </a:p>
          <a:p>
            <a:pPr eaLnBrk="1" hangingPunct="1">
              <a:buFontTx/>
              <a:buNone/>
            </a:pPr>
            <a:endParaRPr lang="en-US" sz="2800" i="1" dirty="0"/>
          </a:p>
        </p:txBody>
      </p:sp>
    </p:spTree>
    <p:extLst>
      <p:ext uri="{BB962C8B-B14F-4D97-AF65-F5344CB8AC3E}">
        <p14:creationId xmlns:p14="http://schemas.microsoft.com/office/powerpoint/2010/main" val="286520196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trospect">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D26EA377-59BD-4C9C-9D94-EE8416EE4C79}"/>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1.png"/></Relationships>
</file>

<file path=ppt/webextensions/_rels/webextension2.xml.rels><?xml version="1.0" encoding="UTF-8" standalone="yes"?>
<Relationships xmlns="http://schemas.openxmlformats.org/package/2006/relationships"><Relationship Id="rId1" Type="http://schemas.openxmlformats.org/officeDocument/2006/relationships/image" Target="../media/image2.png"/></Relationships>
</file>

<file path=ppt/webextensions/_rels/webextension3.xml.rels><?xml version="1.0" encoding="UTF-8" standalone="yes"?>
<Relationships xmlns="http://schemas.openxmlformats.org/package/2006/relationships"><Relationship Id="rId1" Type="http://schemas.openxmlformats.org/officeDocument/2006/relationships/image" Target="../media/image3.png"/></Relationships>
</file>

<file path=ppt/webextensions/_rels/webextension4.xml.rels><?xml version="1.0" encoding="UTF-8" standalone="yes"?>
<Relationships xmlns="http://schemas.openxmlformats.org/package/2006/relationships"><Relationship Id="rId1" Type="http://schemas.openxmlformats.org/officeDocument/2006/relationships/image" Target="../media/image10.png"/></Relationships>
</file>

<file path=ppt/webextensions/_rels/webextension5.xml.rels><?xml version="1.0" encoding="UTF-8" standalone="yes"?>
<Relationships xmlns="http://schemas.openxmlformats.org/package/2006/relationships"><Relationship Id="rId1" Type="http://schemas.openxmlformats.org/officeDocument/2006/relationships/image" Target="../media/image11.png"/></Relationships>
</file>

<file path=ppt/webextensions/webextension1.xml><?xml version="1.0" encoding="utf-8"?>
<we:webextension xmlns:we="http://schemas.microsoft.com/office/webextensions/webextension/2010/11" id="{6E62F4AF-ABC4-AB42-AF3D-7EC50AC599FD}">
  <we:reference id="wa104221182" version="3.3.0.0" store="en-US" storeType="OMEX"/>
  <we:alternateReferences>
    <we:reference id="wa104221182" version="3.3.0.0" store="wa104221182" storeType="OMEX"/>
  </we:alternateReferences>
  <we:properties>
    <we:property name="endtime" value="0"/>
    <we:property name="starttime" value="0"/>
    <we:property name="autoplay" value="0"/>
    <we:property name="vid" value="&quot;https://www.youtube.com/watch?v=k1H1B5lZAqM&quot;"/>
  </we:properties>
  <we:bindings/>
  <we:snapshot xmlns:r="http://schemas.openxmlformats.org/officeDocument/2006/relationships" r:embed="rId1"/>
</we:webextension>
</file>

<file path=ppt/webextensions/webextension2.xml><?xml version="1.0" encoding="utf-8"?>
<we:webextension xmlns:we="http://schemas.microsoft.com/office/webextensions/webextension/2010/11" id="{08D24189-C599-B944-8F34-240A0326C851}">
  <we:reference id="wa104221182" version="3.3.0.0" store="en-US" storeType="OMEX"/>
  <we:alternateReferences>
    <we:reference id="wa104221182" version="3.3.0.0" store="wa104221182" storeType="OMEX"/>
  </we:alternateReferences>
  <we:properties>
    <we:property name="autoplay" value="0"/>
    <we:property name="endtime" value="0"/>
    <we:property name="slideId" value="390"/>
    <we:property name="starttime" value="0"/>
    <we:property name="vid" value="&quot;https://www.youtube.com/watch?v=i3i4BBJjzw4&quot;"/>
  </we:properties>
  <we:bindings/>
  <we:snapshot xmlns:r="http://schemas.openxmlformats.org/officeDocument/2006/relationships" r:embed="rId1"/>
</we:webextension>
</file>

<file path=ppt/webextensions/webextension3.xml><?xml version="1.0" encoding="utf-8"?>
<we:webextension xmlns:we="http://schemas.microsoft.com/office/webextensions/webextension/2010/11" id="{AC2C102F-B621-A843-952F-AE0602BFBD86}">
  <we:reference id="wa104221182" version="3.3.0.0" store="en-US" storeType="OMEX"/>
  <we:alternateReferences>
    <we:reference id="wa104221182" version="3.3.0.0" store="wa104221182" storeType="OMEX"/>
  </we:alternateReferences>
  <we:properties>
    <we:property name="autoplay" value="0"/>
    <we:property name="endtime" value="0"/>
    <we:property name="slideId" value="369"/>
    <we:property name="starttime" value="0"/>
    <we:property name="vid" value="&quot;http://www.youtube.com/watch?v=NugRZGDbPFU&quot;"/>
  </we:properties>
  <we:bindings/>
  <we:snapshot xmlns:r="http://schemas.openxmlformats.org/officeDocument/2006/relationships" r:embed="rId1"/>
</we:webextension>
</file>

<file path=ppt/webextensions/webextension4.xml><?xml version="1.0" encoding="utf-8"?>
<we:webextension xmlns:we="http://schemas.microsoft.com/office/webextensions/webextension/2010/11" id="{58F1AA1D-84D2-BA44-A2B9-785D7DC3D722}">
  <we:reference id="wa104221182" version="3.3.0.0" store="en-US" storeType="OMEX"/>
  <we:alternateReferences>
    <we:reference id="wa104221182" version="3.3.0.0" store="wa104221182" storeType="OMEX"/>
  </we:alternateReferences>
  <we:properties>
    <we:property name="autoplay" value="0"/>
    <we:property name="endtime" value="0"/>
    <we:property name="slideId" value="421"/>
    <we:property name="starttime" value="0"/>
    <we:property name="vid" value="&quot;https://www.youtube.com/watch?v=-_tvJtUHnmU&quot;"/>
  </we:properties>
  <we:bindings/>
  <we:snapshot xmlns:r="http://schemas.openxmlformats.org/officeDocument/2006/relationships" r:embed="rId1"/>
</we:webextension>
</file>

<file path=ppt/webextensions/webextension5.xml><?xml version="1.0" encoding="utf-8"?>
<we:webextension xmlns:we="http://schemas.microsoft.com/office/webextensions/webextension/2010/11" id="{8472A68C-A36B-C243-AD28-F1D740DD0359}">
  <we:reference id="wa104221182" version="3.3.0.0" store="en-US" storeType="OMEX"/>
  <we:alternateReferences>
    <we:reference id="wa104221182" version="3.3.0.0" store="wa104221182" storeType="OMEX"/>
  </we:alternateReferences>
  <we:properties>
    <we:property name="autoplay" value="0"/>
    <we:property name="endtime" value="0"/>
    <we:property name="slideId" value="388"/>
    <we:property name="starttime" value="0"/>
    <we:property name="vid" value="&quot;http://www.youtube.com/watch?v=l5Tw0PGcyN0&quot;"/>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emplate>Parent Bill of Rights presentation</Template>
  <TotalTime>30320</TotalTime>
  <Words>1195</Words>
  <Application>Microsoft Macintosh PowerPoint</Application>
  <PresentationFormat>On-screen Show (4:3)</PresentationFormat>
  <Paragraphs>193</Paragraphs>
  <Slides>29</Slides>
  <Notes>25</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29</vt:i4>
      </vt:variant>
    </vt:vector>
  </HeadingPairs>
  <TitlesOfParts>
    <vt:vector size="32" baseType="lpstr">
      <vt:lpstr>Custom Design</vt:lpstr>
      <vt:lpstr>Retrospect</vt:lpstr>
      <vt:lpstr>Chart</vt:lpstr>
      <vt:lpstr>Clip-Air</vt:lpstr>
      <vt:lpstr>Ehang 184 Taxi Drone</vt:lpstr>
      <vt:lpstr>Vignette: Where good ideas come from</vt:lpstr>
      <vt:lpstr>Conclusion: Applying the Innovation Rules to Your Organization</vt:lpstr>
      <vt:lpstr>M.I.W. Chapter 10:  Applying the Innovation Rules</vt:lpstr>
      <vt:lpstr>Smart Execution – Return to the 7 Rules</vt:lpstr>
      <vt:lpstr>7 Innovation Rules, cont.</vt:lpstr>
      <vt:lpstr>The Role of Leadership</vt:lpstr>
      <vt:lpstr>Diagnostics and Action</vt:lpstr>
      <vt:lpstr>Generating Innovation Value</vt:lpstr>
      <vt:lpstr>The Innovation Process </vt:lpstr>
      <vt:lpstr>How organizations learn…</vt:lpstr>
      <vt:lpstr>Learning to manage innovation</vt:lpstr>
      <vt:lpstr>It’s a great idea but ......</vt:lpstr>
      <vt:lpstr>Table 8.2  Forms of collaboration</vt:lpstr>
      <vt:lpstr>PowerPoint Presentation</vt:lpstr>
      <vt:lpstr>Managing Alliances</vt:lpstr>
      <vt:lpstr>Alliances vs. Acquisitions</vt:lpstr>
      <vt:lpstr>Monitoring and measuring innovation</vt:lpstr>
      <vt:lpstr>Are we in shape for innovation?</vt:lpstr>
      <vt:lpstr>Innovation audit</vt:lpstr>
      <vt:lpstr>Myth #10:  Innovation is always good </vt:lpstr>
      <vt:lpstr>Myth #10:  Innovation is always good </vt:lpstr>
      <vt:lpstr>Myth #10:  Innovation is always good </vt:lpstr>
      <vt:lpstr>The good and bad, the future and the past</vt:lpstr>
      <vt:lpstr>The good and bad, the future and the past</vt:lpstr>
      <vt:lpstr>Vertical Farming</vt:lpstr>
      <vt:lpstr>TED: Simon Sinek – The Golden Circle</vt:lpstr>
      <vt:lpstr>Closing Vignette</vt:lpstr>
    </vt:vector>
  </TitlesOfParts>
  <Company>BC Supreme Court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Bill of Rights</dc:title>
  <dc:creator>Alison Beames</dc:creator>
  <cp:lastModifiedBy>Mohammad Almsiyed</cp:lastModifiedBy>
  <cp:revision>301</cp:revision>
  <cp:lastPrinted>2017-02-27T17:17:11Z</cp:lastPrinted>
  <dcterms:created xsi:type="dcterms:W3CDTF">2005-09-30T03:18:19Z</dcterms:created>
  <dcterms:modified xsi:type="dcterms:W3CDTF">2018-04-02T03:23:13Z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TC010171251033</vt:lpwstr>
  </property>
</Properties>
</file>